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1"/>
  </p:sldMasterIdLst>
  <p:notesMasterIdLst>
    <p:notesMasterId r:id="rId26"/>
  </p:notesMasterIdLst>
  <p:sldIdLst>
    <p:sldId id="256" r:id="rId2"/>
    <p:sldId id="279" r:id="rId3"/>
    <p:sldId id="280" r:id="rId4"/>
    <p:sldId id="274" r:id="rId5"/>
    <p:sldId id="277" r:id="rId6"/>
    <p:sldId id="276" r:id="rId7"/>
    <p:sldId id="278" r:id="rId8"/>
    <p:sldId id="283" r:id="rId9"/>
    <p:sldId id="281" r:id="rId10"/>
    <p:sldId id="282" r:id="rId11"/>
    <p:sldId id="284" r:id="rId12"/>
    <p:sldId id="285" r:id="rId13"/>
    <p:sldId id="286" r:id="rId14"/>
    <p:sldId id="257" r:id="rId15"/>
    <p:sldId id="265" r:id="rId16"/>
    <p:sldId id="266" r:id="rId17"/>
    <p:sldId id="267" r:id="rId18"/>
    <p:sldId id="268" r:id="rId19"/>
    <p:sldId id="269" r:id="rId20"/>
    <p:sldId id="270" r:id="rId21"/>
    <p:sldId id="271" r:id="rId22"/>
    <p:sldId id="272" r:id="rId23"/>
    <p:sldId id="273" r:id="rId24"/>
    <p:sldId id="275"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F7B317D-F3B1-44CD-BEA8-94A05661D751}">
          <p14:sldIdLst>
            <p14:sldId id="256"/>
            <p14:sldId id="279"/>
            <p14:sldId id="280"/>
            <p14:sldId id="274"/>
            <p14:sldId id="277"/>
            <p14:sldId id="276"/>
            <p14:sldId id="278"/>
            <p14:sldId id="283"/>
            <p14:sldId id="281"/>
            <p14:sldId id="282"/>
            <p14:sldId id="284"/>
            <p14:sldId id="285"/>
            <p14:sldId id="286"/>
            <p14:sldId id="257"/>
            <p14:sldId id="265"/>
            <p14:sldId id="266"/>
            <p14:sldId id="267"/>
            <p14:sldId id="268"/>
            <p14:sldId id="269"/>
            <p14:sldId id="270"/>
            <p14:sldId id="271"/>
            <p14:sldId id="272"/>
            <p14:sldId id="273"/>
          </p14:sldIdLst>
        </p14:section>
        <p14:section name="References" id="{BB1CBA95-D88F-4D8A-A5B5-6C8966D9F4F1}">
          <p14:sldIdLst>
            <p14:sldId id="27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4070"/>
    <a:srgbClr val="00AC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89" autoAdjust="0"/>
    <p:restoredTop sz="70206" autoAdjust="0"/>
  </p:normalViewPr>
  <p:slideViewPr>
    <p:cSldViewPr snapToGrid="0" snapToObjects="1">
      <p:cViewPr>
        <p:scale>
          <a:sx n="74" d="100"/>
          <a:sy n="74" d="100"/>
        </p:scale>
        <p:origin x="1104" y="2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12/15/2022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Hello and thank you for listening. I’m Taylor McKenzie and I’ll be talking about our work on performing uncertainty quantification for cyber-physical PWR experiments.</a:t>
            </a:r>
          </a:p>
        </p:txBody>
      </p:sp>
      <p:sp>
        <p:nvSpPr>
          <p:cNvPr id="4" name="Slide Number Placeholder 3"/>
          <p:cNvSpPr>
            <a:spLocks noGrp="1"/>
          </p:cNvSpPr>
          <p:nvPr>
            <p:ph type="sldNum" sz="quarter" idx="10"/>
          </p:nvPr>
        </p:nvSpPr>
        <p:spPr/>
        <p:txBody>
          <a:bodyPr/>
          <a:lstStyle/>
          <a:p>
            <a:fld id="{A2430F75-B5EC-044F-A636-30352D0A1350}" type="slidenum">
              <a:rPr lang="en-US" smtClean="0"/>
              <a:t>1</a:t>
            </a:fld>
            <a:endParaRPr lang="en-US"/>
          </a:p>
        </p:txBody>
      </p:sp>
    </p:spTree>
    <p:extLst>
      <p:ext uri="{BB962C8B-B14F-4D97-AF65-F5344CB8AC3E}">
        <p14:creationId xmlns:p14="http://schemas.microsoft.com/office/powerpoint/2010/main" val="944728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traditional framework, the parameters of a Gaussian process are fit using maximum likelihood. While there is uncertainty in those estimates, they are frequently treated as a single known point. Thus, observed outcomes are fit perfectly, and there is some uncertainty about intermediate points, as shown in the left figure.</a:t>
            </a:r>
          </a:p>
          <a:p>
            <a:endParaRPr lang="en-US" dirty="0"/>
          </a:p>
          <a:p>
            <a:r>
              <a:rPr lang="en-US" dirty="0"/>
              <a:t>Since observational noise contributes to parameter estimate uncertainty, the traditional framework cannot accommodate observational errors and is prone to overfitting in that case, as shown in the middle figure. The issue could be resolved by propagating uncertainty in parameter estimates through to outcomes, but that process can be difficult because the distribution of parameter estimates is difficult to describe.</a:t>
            </a:r>
          </a:p>
          <a:p>
            <a:endParaRPr lang="en-US" dirty="0"/>
          </a:p>
          <a:p>
            <a:r>
              <a:rPr lang="en-US" dirty="0"/>
              <a:t>By using a Bayesian approach, we are able to propagate parameter uncertainty in a robust and computationally-feasible way. This approach specifies priors over Gaussian process parameters, and is then able to produce samples directly from their respective posterior distributions, making uncertainty propagation more straightforward. Overall, this approach produces less biased estimates that properly capture uncertainty in the case where there is observational noise, as shown in the right figure.</a:t>
            </a:r>
          </a:p>
          <a:p>
            <a:endParaRPr lang="en-US" dirty="0"/>
          </a:p>
          <a:p>
            <a:r>
              <a:rPr lang="en-US" dirty="0"/>
              <a:t>We found that there is significant observational noise in our cyber-experiment outcomes, so it is crucial to use a method that accommodate those properties.</a:t>
            </a:r>
          </a:p>
        </p:txBody>
      </p:sp>
      <p:sp>
        <p:nvSpPr>
          <p:cNvPr id="4" name="Slide Number Placeholder 3"/>
          <p:cNvSpPr>
            <a:spLocks noGrp="1"/>
          </p:cNvSpPr>
          <p:nvPr>
            <p:ph type="sldNum" sz="quarter" idx="5"/>
          </p:nvPr>
        </p:nvSpPr>
        <p:spPr/>
        <p:txBody>
          <a:bodyPr/>
          <a:lstStyle/>
          <a:p>
            <a:fld id="{A2430F75-B5EC-044F-A636-30352D0A1350}" type="slidenum">
              <a:rPr lang="en-US" smtClean="0"/>
              <a:t>17</a:t>
            </a:fld>
            <a:endParaRPr lang="en-US"/>
          </a:p>
        </p:txBody>
      </p:sp>
    </p:spTree>
    <p:extLst>
      <p:ext uri="{BB962C8B-B14F-4D97-AF65-F5344CB8AC3E}">
        <p14:creationId xmlns:p14="http://schemas.microsoft.com/office/powerpoint/2010/main" val="1187687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system of interest is a cyber-physical model of a PWR system.</a:t>
            </a:r>
          </a:p>
          <a:p>
            <a:endParaRPr lang="en-US" dirty="0"/>
          </a:p>
          <a:p>
            <a:r>
              <a:rPr lang="en-US" dirty="0"/>
              <a:t>A numerical model, which is implemented in Simulink, describes the pressurizer and includes electric variable heaters, electric backup heaters, and a spray valve to dynamically control system pressure.</a:t>
            </a:r>
          </a:p>
          <a:p>
            <a:endParaRPr lang="en-US" dirty="0"/>
          </a:p>
          <a:p>
            <a:r>
              <a:rPr lang="en-US" dirty="0"/>
              <a:t>An emulation-based model of cyber components, which is implemented in </a:t>
            </a:r>
            <a:r>
              <a:rPr lang="en-US" dirty="0" err="1"/>
              <a:t>minimega</a:t>
            </a:r>
            <a:r>
              <a:rPr lang="en-US" dirty="0"/>
              <a:t> and shown on the right, contains virtual machines that implement a SCADA server, a router, network switches, and remote terminal units and programmable logic controllers that sense pressure and actuate the heater and/or sprayer.</a:t>
            </a:r>
          </a:p>
        </p:txBody>
      </p:sp>
      <p:sp>
        <p:nvSpPr>
          <p:cNvPr id="4" name="Slide Number Placeholder 3"/>
          <p:cNvSpPr>
            <a:spLocks noGrp="1"/>
          </p:cNvSpPr>
          <p:nvPr>
            <p:ph type="sldNum" sz="quarter" idx="5"/>
          </p:nvPr>
        </p:nvSpPr>
        <p:spPr/>
        <p:txBody>
          <a:bodyPr/>
          <a:lstStyle/>
          <a:p>
            <a:fld id="{A2430F75-B5EC-044F-A636-30352D0A1350}" type="slidenum">
              <a:rPr lang="en-US" smtClean="0"/>
              <a:t>18</a:t>
            </a:fld>
            <a:endParaRPr lang="en-US"/>
          </a:p>
        </p:txBody>
      </p:sp>
    </p:spTree>
    <p:extLst>
      <p:ext uri="{BB962C8B-B14F-4D97-AF65-F5344CB8AC3E}">
        <p14:creationId xmlns:p14="http://schemas.microsoft.com/office/powerpoint/2010/main" val="510689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disruption, we assume an attacker has exploited a vulnerability in the system and targets either the heater actuator, sprayer actuators, or both actuators, each with probability 1/3. The attacker will then continuously inject false values to the targeted actuators for two minutes. The injected values are constant over the course of the attack and are distributed uniformly on the range from zero to 100.</a:t>
            </a:r>
          </a:p>
          <a:p>
            <a:endParaRPr lang="en-US" dirty="0"/>
          </a:p>
          <a:p>
            <a:r>
              <a:rPr lang="en-US" dirty="0"/>
              <a:t>Thus, the inputs to the emulation are which actuator is targeted and what values are injected to the targeted actuators.</a:t>
            </a:r>
          </a:p>
          <a:p>
            <a:endParaRPr lang="en-US" dirty="0"/>
          </a:p>
          <a:p>
            <a:r>
              <a:rPr lang="en-US" dirty="0"/>
              <a:t>Next, severe consequences can occur if differential pressure of the heater or sprayer exceeds one mega-Pascal.</a:t>
            </a:r>
          </a:p>
          <a:p>
            <a:endParaRPr lang="en-US" dirty="0"/>
          </a:p>
          <a:p>
            <a:r>
              <a:rPr lang="en-US" dirty="0"/>
              <a:t>We focus on estimating the probability that differential pressure will exceed one mega-Pascal at any point during the two minute attack, conditional on which actuator is targeted and values injected to the targeted actuators.</a:t>
            </a:r>
          </a:p>
          <a:p>
            <a:endParaRPr lang="en-US" dirty="0"/>
          </a:p>
          <a:p>
            <a:r>
              <a:rPr lang="en-US" dirty="0"/>
              <a:t>Inputs used to fit the Gaussian process were generated with Latin hypercube sampling, the emulation was run with those inputs, and outcomes were recorded to use in fitting the Gaussian process.</a:t>
            </a:r>
          </a:p>
          <a:p>
            <a:endParaRPr lang="en-US" dirty="0"/>
          </a:p>
          <a:p>
            <a:r>
              <a:rPr lang="en-US" dirty="0"/>
              <a:t>The standard Gaussian process model, which ordinarily describes real-valued outcomes, was adapted to describe binary outcomes. The Gaussian process was fit using the Stan platform, using 1000 warmup iterations and 1000 sampling iterations.</a:t>
            </a:r>
          </a:p>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19</a:t>
            </a:fld>
            <a:endParaRPr lang="en-US"/>
          </a:p>
        </p:txBody>
      </p:sp>
    </p:spTree>
    <p:extLst>
      <p:ext uri="{BB962C8B-B14F-4D97-AF65-F5344CB8AC3E}">
        <p14:creationId xmlns:p14="http://schemas.microsoft.com/office/powerpoint/2010/main" val="2598072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move to results. First, conditional probability estimates are shown on this slide. The left figure shows the probability of crossing the one mega-Pascal threshold if only the heater is targeted, middle shows if only sprayer is targeted, and right shows if both actuators are targeted. These figures begin to show some system behavior and avenues for possible mitigations. For example, it does not appear that the heater actuator plays a significant role, and the probability of crossing the threshold rises dramatically above sprayer values of about 40.</a:t>
            </a:r>
          </a:p>
          <a:p>
            <a:endParaRPr lang="en-US" dirty="0"/>
          </a:p>
          <a:p>
            <a:r>
              <a:rPr lang="en-US" dirty="0"/>
              <a:t>Bumps in the middle and right figure are due to iterations that did not result in crossing the one mega-Pascal threshold. These would indicate some overfitting, and we will discuss some ways to address in a couple slides.</a:t>
            </a:r>
          </a:p>
        </p:txBody>
      </p:sp>
      <p:sp>
        <p:nvSpPr>
          <p:cNvPr id="4" name="Slide Number Placeholder 3"/>
          <p:cNvSpPr>
            <a:spLocks noGrp="1"/>
          </p:cNvSpPr>
          <p:nvPr>
            <p:ph type="sldNum" sz="quarter" idx="5"/>
          </p:nvPr>
        </p:nvSpPr>
        <p:spPr/>
        <p:txBody>
          <a:bodyPr/>
          <a:lstStyle/>
          <a:p>
            <a:fld id="{A2430F75-B5EC-044F-A636-30352D0A1350}" type="slidenum">
              <a:rPr lang="en-US" smtClean="0"/>
              <a:t>20</a:t>
            </a:fld>
            <a:endParaRPr lang="en-US"/>
          </a:p>
        </p:txBody>
      </p:sp>
    </p:spTree>
    <p:extLst>
      <p:ext uri="{BB962C8B-B14F-4D97-AF65-F5344CB8AC3E}">
        <p14:creationId xmlns:p14="http://schemas.microsoft.com/office/powerpoint/2010/main" val="41057556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use the fitted Gaussian process surrogate function to estimate the overall probability of cross the one mega-Pascal threshold. Recall that the heater actuator, sprayer actuator, and both actuators are each targeted with probability 1/3, and values injected to targeted actuators are uniformly distributed on the interval from 0 to 100. The event tree and results are shown in the figure on the right. Overall, given assumptions about the attack, we estimate there is a 35.7% probability the threshold will be crossed given the attack occurs.</a:t>
            </a:r>
          </a:p>
          <a:p>
            <a:endParaRPr lang="en-US" dirty="0"/>
          </a:p>
          <a:p>
            <a:r>
              <a:rPr lang="en-US" dirty="0"/>
              <a:t>Using a Gaussian process surrogate function makes it computationally feasible to approximate these probabilities. To illustrate, each iteration of the emulation takes five minutes to set up and stabilize and an additional two minutes for the attack.</a:t>
            </a:r>
          </a:p>
          <a:p>
            <a:endParaRPr lang="en-US" dirty="0"/>
          </a:p>
          <a:p>
            <a:r>
              <a:rPr lang="en-US" dirty="0"/>
              <a:t>On the other hand, each sample of the Gaussian process takes about 0.7 seconds. </a:t>
            </a:r>
          </a:p>
        </p:txBody>
      </p:sp>
      <p:sp>
        <p:nvSpPr>
          <p:cNvPr id="4" name="Slide Number Placeholder 3"/>
          <p:cNvSpPr>
            <a:spLocks noGrp="1"/>
          </p:cNvSpPr>
          <p:nvPr>
            <p:ph type="sldNum" sz="quarter" idx="5"/>
          </p:nvPr>
        </p:nvSpPr>
        <p:spPr/>
        <p:txBody>
          <a:bodyPr/>
          <a:lstStyle/>
          <a:p>
            <a:fld id="{A2430F75-B5EC-044F-A636-30352D0A1350}" type="slidenum">
              <a:rPr lang="en-US" smtClean="0"/>
              <a:t>21</a:t>
            </a:fld>
            <a:endParaRPr lang="en-US"/>
          </a:p>
        </p:txBody>
      </p:sp>
    </p:spTree>
    <p:extLst>
      <p:ext uri="{BB962C8B-B14F-4D97-AF65-F5344CB8AC3E}">
        <p14:creationId xmlns:p14="http://schemas.microsoft.com/office/powerpoint/2010/main" val="2938626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this research illustrates one method to perform uncertainty quantification on a cyber experiment with noisy outcomes, there are several extensions that could be pursued.</a:t>
            </a:r>
          </a:p>
          <a:p>
            <a:endParaRPr lang="en-US" dirty="0"/>
          </a:p>
          <a:p>
            <a:r>
              <a:rPr lang="en-US" dirty="0"/>
              <a:t>First, this research only considers a Gaussian process surrogate function. There are many other choices of surrogate functions available that one could compare with, for example, goodness-of-fit metrics.</a:t>
            </a:r>
          </a:p>
          <a:p>
            <a:endParaRPr lang="en-US" dirty="0"/>
          </a:p>
          <a:p>
            <a:r>
              <a:rPr lang="en-US" dirty="0"/>
              <a:t>There are also alternative forms of the Gaussian process model that could be considered. Additional constraints like monotonicity could be imposed, and alternative correlation structures could be explored.</a:t>
            </a:r>
          </a:p>
          <a:p>
            <a:endParaRPr lang="en-US" dirty="0"/>
          </a:p>
          <a:p>
            <a:r>
              <a:rPr lang="en-US" dirty="0"/>
              <a:t>While this research used Latin hypercube sampling to generate data to fit the surrogate function, other sampling methodologies could yield greater efficiency.</a:t>
            </a:r>
          </a:p>
          <a:p>
            <a:endParaRPr lang="en-US" dirty="0"/>
          </a:p>
          <a:p>
            <a:r>
              <a:rPr lang="en-US" dirty="0"/>
              <a:t>Finally, this research focused on a binary outcome but could also be used to describe real-valued outcomes. Our preliminary results indicate some outcomes may be distinctly non-normal (such as Cauchy distribution), so standard methods may need to be adjusted to be applicable.</a:t>
            </a:r>
          </a:p>
        </p:txBody>
      </p:sp>
      <p:sp>
        <p:nvSpPr>
          <p:cNvPr id="4" name="Slide Number Placeholder 3"/>
          <p:cNvSpPr>
            <a:spLocks noGrp="1"/>
          </p:cNvSpPr>
          <p:nvPr>
            <p:ph type="sldNum" sz="quarter" idx="5"/>
          </p:nvPr>
        </p:nvSpPr>
        <p:spPr/>
        <p:txBody>
          <a:bodyPr/>
          <a:lstStyle/>
          <a:p>
            <a:fld id="{A2430F75-B5EC-044F-A636-30352D0A1350}" type="slidenum">
              <a:rPr lang="en-US" smtClean="0"/>
              <a:t>22</a:t>
            </a:fld>
            <a:endParaRPr lang="en-US"/>
          </a:p>
        </p:txBody>
      </p:sp>
    </p:spTree>
    <p:extLst>
      <p:ext uri="{BB962C8B-B14F-4D97-AF65-F5344CB8AC3E}">
        <p14:creationId xmlns:p14="http://schemas.microsoft.com/office/powerpoint/2010/main" val="18313374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would like to thank Eric Vugrin and Robert for their leadership and thoughtful suggestions, Meg Galiardi, Amanda Gonzales, and Jamie Thorpe for their help with our UQ experiments, Ray Fasano for the PWR Simulink model and model description, and Tim Ortiz and Ryan Kao for the </a:t>
            </a:r>
            <a:r>
              <a:rPr lang="en-US" dirty="0" err="1"/>
              <a:t>minimega</a:t>
            </a:r>
            <a:r>
              <a:rPr lang="en-US" dirty="0"/>
              <a:t> model of the cyber system.</a:t>
            </a:r>
          </a:p>
          <a:p>
            <a:endParaRPr lang="en-US" dirty="0"/>
          </a:p>
          <a:p>
            <a:r>
              <a:rPr lang="en-US" dirty="0"/>
              <a:t>Finally, this work was made possible by funding from DOE-NE Cyber Security for Nuclear Facilities.</a:t>
            </a:r>
          </a:p>
        </p:txBody>
      </p:sp>
      <p:sp>
        <p:nvSpPr>
          <p:cNvPr id="4" name="Slide Number Placeholder 3"/>
          <p:cNvSpPr>
            <a:spLocks noGrp="1"/>
          </p:cNvSpPr>
          <p:nvPr>
            <p:ph type="sldNum" sz="quarter" idx="5"/>
          </p:nvPr>
        </p:nvSpPr>
        <p:spPr/>
        <p:txBody>
          <a:bodyPr/>
          <a:lstStyle/>
          <a:p>
            <a:fld id="{A2430F75-B5EC-044F-A636-30352D0A1350}" type="slidenum">
              <a:rPr lang="en-US" smtClean="0"/>
              <a:t>23</a:t>
            </a:fld>
            <a:endParaRPr lang="en-US"/>
          </a:p>
        </p:txBody>
      </p:sp>
    </p:spTree>
    <p:extLst>
      <p:ext uri="{BB962C8B-B14F-4D97-AF65-F5344CB8AC3E}">
        <p14:creationId xmlns:p14="http://schemas.microsoft.com/office/powerpoint/2010/main" val="4146486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7</a:t>
            </a:fld>
            <a:endParaRPr lang="en-US"/>
          </a:p>
        </p:txBody>
      </p:sp>
    </p:spTree>
    <p:extLst>
      <p:ext uri="{BB962C8B-B14F-4D97-AF65-F5344CB8AC3E}">
        <p14:creationId xmlns:p14="http://schemas.microsoft.com/office/powerpoint/2010/main" val="2513412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8</a:t>
            </a:fld>
            <a:endParaRPr lang="en-US"/>
          </a:p>
        </p:txBody>
      </p:sp>
    </p:spTree>
    <p:extLst>
      <p:ext uri="{BB962C8B-B14F-4D97-AF65-F5344CB8AC3E}">
        <p14:creationId xmlns:p14="http://schemas.microsoft.com/office/powerpoint/2010/main" val="3354740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9</a:t>
            </a:fld>
            <a:endParaRPr lang="en-US"/>
          </a:p>
        </p:txBody>
      </p:sp>
    </p:spTree>
    <p:extLst>
      <p:ext uri="{BB962C8B-B14F-4D97-AF65-F5344CB8AC3E}">
        <p14:creationId xmlns:p14="http://schemas.microsoft.com/office/powerpoint/2010/main" val="476789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10</a:t>
            </a:fld>
            <a:endParaRPr lang="en-US"/>
          </a:p>
        </p:txBody>
      </p:sp>
    </p:spTree>
    <p:extLst>
      <p:ext uri="{BB962C8B-B14F-4D97-AF65-F5344CB8AC3E}">
        <p14:creationId xmlns:p14="http://schemas.microsoft.com/office/powerpoint/2010/main" val="2875269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11</a:t>
            </a:fld>
            <a:endParaRPr lang="en-US"/>
          </a:p>
        </p:txBody>
      </p:sp>
    </p:spTree>
    <p:extLst>
      <p:ext uri="{BB962C8B-B14F-4D97-AF65-F5344CB8AC3E}">
        <p14:creationId xmlns:p14="http://schemas.microsoft.com/office/powerpoint/2010/main" val="4113325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research, we consider how a critical system would respond to a given disruption. This is a valuable exercise because it allows to determine what impacts a system might experience due to a disruption and investigate mitigation strategies.</a:t>
            </a:r>
          </a:p>
          <a:p>
            <a:endParaRPr lang="en-US" dirty="0"/>
          </a:p>
          <a:p>
            <a:r>
              <a:rPr lang="en-US" dirty="0"/>
              <a:t>Of course, since we’re considering a critical system, we can’t do anything that might affect operations of that system. We utilize emulation, which gives us the ability to create a sufficient representation of the system, potentially including hardware in the loop, that can be used to see how the actual system would respond without affecting operations.</a:t>
            </a:r>
          </a:p>
          <a:p>
            <a:endParaRPr lang="en-US" dirty="0"/>
          </a:p>
          <a:p>
            <a:r>
              <a:rPr lang="en-US" dirty="0"/>
              <a:t>When assessing impacts, we note that parameters of the system, emulation, or disruption may be uncertain. That uncertainty propagates through to outcomes, meaning impacts are also uncertain. Thus, our goal is to quantify the distribution of impacts given the distribution of inputs, which is an exercise in uncertainty quantification.</a:t>
            </a:r>
          </a:p>
        </p:txBody>
      </p:sp>
      <p:sp>
        <p:nvSpPr>
          <p:cNvPr id="4" name="Slide Number Placeholder 3"/>
          <p:cNvSpPr>
            <a:spLocks noGrp="1"/>
          </p:cNvSpPr>
          <p:nvPr>
            <p:ph type="sldNum" sz="quarter" idx="10"/>
          </p:nvPr>
        </p:nvSpPr>
        <p:spPr/>
        <p:txBody>
          <a:bodyPr/>
          <a:lstStyle/>
          <a:p>
            <a:fld id="{A2430F75-B5EC-044F-A636-30352D0A1350}" type="slidenum">
              <a:rPr lang="en-US" smtClean="0"/>
              <a:t>14</a:t>
            </a:fld>
            <a:endParaRPr lang="en-US"/>
          </a:p>
        </p:txBody>
      </p:sp>
    </p:spTree>
    <p:extLst>
      <p:ext uri="{BB962C8B-B14F-4D97-AF65-F5344CB8AC3E}">
        <p14:creationId xmlns:p14="http://schemas.microsoft.com/office/powerpoint/2010/main" val="2097630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give a commonly used example, Monte Carlo analysis is a basic form of UQ. In that procedure, a sample of inputs is drawn, the emulation is run and outcomes are collected, and the process is repeated many times to approximate outcome distributions.</a:t>
            </a:r>
          </a:p>
          <a:p>
            <a:endParaRPr lang="en-US" dirty="0"/>
          </a:p>
          <a:p>
            <a:r>
              <a:rPr lang="en-US" dirty="0"/>
              <a:t>As with many other applications, cyber experiments are often computationally-intensive, making it infeasible to evaluate the emulation enough times to adequately approximate outcome distributions.</a:t>
            </a:r>
          </a:p>
          <a:p>
            <a:endParaRPr lang="en-US" dirty="0"/>
          </a:p>
          <a:p>
            <a:r>
              <a:rPr lang="en-US" dirty="0"/>
              <a:t>In this case, surrogate functions are often used to reduce computational burden, at the cost of introducing some additional uncertainty.</a:t>
            </a:r>
          </a:p>
          <a:p>
            <a:endParaRPr lang="en-US" dirty="0"/>
          </a:p>
          <a:p>
            <a:r>
              <a:rPr lang="en-US" dirty="0"/>
              <a:t>The surrogate function process begins by evaluating the emulation a relatively small number of times across the parameter space. The surrogate function from the parameter space to the outcome space is then fit using those observations, and that surrogate function can then be used to generate predictions of outcome distribution more quickly than re-running the emulation.</a:t>
            </a:r>
          </a:p>
        </p:txBody>
      </p:sp>
      <p:sp>
        <p:nvSpPr>
          <p:cNvPr id="4" name="Slide Number Placeholder 3"/>
          <p:cNvSpPr>
            <a:spLocks noGrp="1"/>
          </p:cNvSpPr>
          <p:nvPr>
            <p:ph type="sldNum" sz="quarter" idx="5"/>
          </p:nvPr>
        </p:nvSpPr>
        <p:spPr/>
        <p:txBody>
          <a:bodyPr/>
          <a:lstStyle/>
          <a:p>
            <a:fld id="{A2430F75-B5EC-044F-A636-30352D0A1350}" type="slidenum">
              <a:rPr lang="en-US" smtClean="0"/>
              <a:t>15</a:t>
            </a:fld>
            <a:endParaRPr lang="en-US"/>
          </a:p>
        </p:txBody>
      </p:sp>
    </p:spTree>
    <p:extLst>
      <p:ext uri="{BB962C8B-B14F-4D97-AF65-F5344CB8AC3E}">
        <p14:creationId xmlns:p14="http://schemas.microsoft.com/office/powerpoint/2010/main" val="1056626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Gaussian processes are a type of surrogate function that have been successfully used in many applications. GPs have the shown form and provide structure for a distribution of functions from the input space to the outcome space.</a:t>
            </a:r>
          </a:p>
          <a:p>
            <a:endParaRPr lang="en-US" dirty="0"/>
          </a:p>
          <a:p>
            <a:r>
              <a:rPr lang="en-US" dirty="0"/>
              <a:t>Gaussian processes have some parameters that must be fit. Theta is an input to the kernel function that largely controls the degree of smoothing and sigma squared measures the variability of observed outcomes around predicted values.</a:t>
            </a:r>
          </a:p>
        </p:txBody>
      </p:sp>
      <p:sp>
        <p:nvSpPr>
          <p:cNvPr id="4" name="Slide Number Placeholder 3"/>
          <p:cNvSpPr>
            <a:spLocks noGrp="1"/>
          </p:cNvSpPr>
          <p:nvPr>
            <p:ph type="sldNum" sz="quarter" idx="5"/>
          </p:nvPr>
        </p:nvSpPr>
        <p:spPr/>
        <p:txBody>
          <a:bodyPr/>
          <a:lstStyle/>
          <a:p>
            <a:fld id="{A2430F75-B5EC-044F-A636-30352D0A1350}" type="slidenum">
              <a:rPr lang="en-US" smtClean="0"/>
              <a:t>16</a:t>
            </a:fld>
            <a:endParaRPr lang="en-US"/>
          </a:p>
        </p:txBody>
      </p:sp>
    </p:spTree>
    <p:extLst>
      <p:ext uri="{BB962C8B-B14F-4D97-AF65-F5344CB8AC3E}">
        <p14:creationId xmlns:p14="http://schemas.microsoft.com/office/powerpoint/2010/main" val="275975395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84A6BEF6-8B5D-3A41-931E-E68E91FD74C0}" type="datetime1">
              <a:rPr lang="en-US" smtClean="0"/>
              <a:t>12/15/2022</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87835" y="292142"/>
            <a:ext cx="1834523" cy="706611"/>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a:stretch>
            <a:fillRect/>
          </a:stretch>
        </p:blipFill>
        <p:spPr>
          <a:xfrm>
            <a:off x="11336794" y="5627023"/>
            <a:ext cx="564475" cy="163560"/>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
        <p:nvSpPr>
          <p:cNvPr id="3" name="Text Placeholder 2"/>
          <p:cNvSpPr>
            <a:spLocks noGrp="1"/>
          </p:cNvSpPr>
          <p:nvPr>
            <p:ph type="body" sz="quarter" idx="12" hasCustomPrompt="1"/>
          </p:nvPr>
        </p:nvSpPr>
        <p:spPr>
          <a:xfrm>
            <a:off x="700411" y="5004000"/>
            <a:ext cx="4603750" cy="254000"/>
          </a:xfrm>
        </p:spPr>
        <p:txBody>
          <a:bodyPr anchor="ctr" anchorCtr="0">
            <a:noAutofit/>
          </a:bodyPr>
          <a:lstStyle>
            <a:lvl1pPr>
              <a:defRPr sz="1200" b="0" i="1" spc="200" baseline="0">
                <a:solidFill>
                  <a:schemeClr val="accent6"/>
                </a:solidFill>
                <a:latin typeface="Gill Sans MT" charset="0"/>
                <a:ea typeface="Gill Sans MT" charset="0"/>
                <a:cs typeface="Gill Sans MT" charset="0"/>
              </a:defRPr>
            </a:lvl1pPr>
          </a:lstStyle>
          <a:p>
            <a:pPr lvl="0"/>
            <a:r>
              <a:rPr lang="en-US" dirty="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599583"/>
            <a:ext cx="724296" cy="254206"/>
          </a:xfrm>
        </p:spPr>
        <p:txBody>
          <a:bodyPr/>
          <a:lstStyle>
            <a:lvl1pPr>
              <a:defRPr>
                <a:solidFill>
                  <a:schemeClr val="tx1"/>
                </a:solidFill>
              </a:defRPr>
            </a:lvl1pPr>
          </a:lstStyle>
          <a:p>
            <a:fld id="{F3D0FB7A-0984-5F42-9BF9-4F16409CEBE3}" type="datetime1">
              <a:rPr lang="en-US" smtClean="0"/>
              <a:t>12/15/2022</a:t>
            </a:fld>
            <a:endParaRPr lang="en-US" dirty="0"/>
          </a:p>
        </p:txBody>
      </p:sp>
      <p:sp>
        <p:nvSpPr>
          <p:cNvPr id="5" name="Footer Placeholder 4"/>
          <p:cNvSpPr>
            <a:spLocks noGrp="1"/>
          </p:cNvSpPr>
          <p:nvPr>
            <p:ph type="ftr" sz="quarter" idx="11"/>
          </p:nvPr>
        </p:nvSpPr>
        <p:spPr>
          <a:xfrm>
            <a:off x="4038960" y="6599583"/>
            <a:ext cx="2512064" cy="254206"/>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DF9367-8E19-584D-AFFE-3EFBBA0295C7}" type="datetime1">
              <a:rPr lang="en-US" smtClean="0"/>
              <a:t>12/15/2022</a:t>
            </a:fld>
            <a:endParaRPr lang="en-US" dirty="0"/>
          </a:p>
        </p:txBody>
      </p:sp>
      <p:sp>
        <p:nvSpPr>
          <p:cNvPr id="5" name="Footer Placeholder 4"/>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Double Contn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3835B1B-1234-434F-BA64-2F5E81CEE720}" type="datetime1">
              <a:rPr lang="en-US" smtClean="0"/>
              <a:t>12/15/2022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Content Placeholder 6"/>
          <p:cNvSpPr>
            <a:spLocks noGrp="1"/>
          </p:cNvSpPr>
          <p:nvPr>
            <p:ph sz="quarter" idx="13"/>
          </p:nvPr>
        </p:nvSpPr>
        <p:spPr>
          <a:xfrm>
            <a:off x="720725" y="1125414"/>
            <a:ext cx="4934487"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4"/>
          </p:nvPr>
        </p:nvSpPr>
        <p:spPr>
          <a:xfrm>
            <a:off x="5887330" y="1125414"/>
            <a:ext cx="4891718"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31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9DE19A3E-72A3-094D-BE9C-748891D343EA}" type="datetime1">
              <a:rPr lang="en-US" smtClean="0"/>
              <a:t>12/15/2022</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BFB98F-B1FD-6E40-922F-164F08E18587}" type="datetime1">
              <a:rPr lang="en-US" smtClean="0"/>
              <a:t>12/15/2022</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359772"/>
            <a:ext cx="10058400" cy="570225"/>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720648" y="1429233"/>
            <a:ext cx="100584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599583"/>
            <a:ext cx="2472271" cy="251458"/>
          </a:xfrm>
          <a:prstGeom prst="rect">
            <a:avLst/>
          </a:prstGeom>
        </p:spPr>
        <p:txBody>
          <a:bodyPr vert="horz" lIns="91440" tIns="45720" rIns="91440" bIns="45720" rtlCol="0" anchor="ctr"/>
          <a:lstStyle>
            <a:lvl1pPr algn="l">
              <a:defRPr sz="900">
                <a:solidFill>
                  <a:schemeClr val="bg2">
                    <a:lumMod val="25000"/>
                  </a:schemeClr>
                </a:solidFill>
                <a:latin typeface="Gill Sans MT" charset="0"/>
                <a:ea typeface="Gill Sans MT" charset="0"/>
                <a:cs typeface="Gill Sans MT" charset="0"/>
              </a:defRPr>
            </a:lvl1pPr>
          </a:lstStyle>
          <a:p>
            <a:fld id="{51B0C17D-9FEF-794A-8300-E98122063809}" type="datetime1">
              <a:rPr lang="en-US" smtClean="0"/>
              <a:t>12/15/2022</a:t>
            </a:fld>
            <a:endParaRPr lang="en-US" dirty="0"/>
          </a:p>
        </p:txBody>
      </p:sp>
      <p:sp>
        <p:nvSpPr>
          <p:cNvPr id="5" name="Footer Placeholder 4"/>
          <p:cNvSpPr>
            <a:spLocks noGrp="1"/>
          </p:cNvSpPr>
          <p:nvPr>
            <p:ph type="ftr" sz="quarter" idx="3"/>
          </p:nvPr>
        </p:nvSpPr>
        <p:spPr>
          <a:xfrm>
            <a:off x="3686187" y="6599583"/>
            <a:ext cx="4822804" cy="251458"/>
          </a:xfrm>
          <a:prstGeom prst="rect">
            <a:avLst/>
          </a:prstGeom>
        </p:spPr>
        <p:txBody>
          <a:bodyPr vert="horz" lIns="91440" tIns="45720" rIns="91440" bIns="45720" rtlCol="0" anchor="ctr"/>
          <a:lstStyle>
            <a:lvl1pPr algn="ctr">
              <a:defRPr sz="900" cap="all" baseline="0">
                <a:solidFill>
                  <a:schemeClr val="tx1"/>
                </a:solidFill>
                <a:latin typeface="Gill Sans MT" charset="0"/>
                <a:ea typeface="Gill Sans MT" charset="0"/>
                <a:cs typeface="Gill Sans MT" charset="0"/>
              </a:defRPr>
            </a:lvl1pPr>
          </a:lstStyle>
          <a:p>
            <a:endParaRPr lang="en-US" dirty="0"/>
          </a:p>
        </p:txBody>
      </p:sp>
      <p:sp>
        <p:nvSpPr>
          <p:cNvPr id="6" name="Slide Number Placeholder 5"/>
          <p:cNvSpPr>
            <a:spLocks noGrp="1"/>
          </p:cNvSpPr>
          <p:nvPr>
            <p:ph type="sldNum" sz="quarter" idx="4"/>
          </p:nvPr>
        </p:nvSpPr>
        <p:spPr>
          <a:xfrm>
            <a:off x="64951" y="437652"/>
            <a:ext cx="419397" cy="365125"/>
          </a:xfrm>
          <a:prstGeom prst="rect">
            <a:avLst/>
          </a:prstGeom>
        </p:spPr>
        <p:txBody>
          <a:bodyPr vert="horz" lIns="91440" tIns="45720" rIns="91440" bIns="45720" rtlCol="0" anchor="ctr"/>
          <a:lstStyle>
            <a:lvl1pPr algn="r">
              <a:defRPr sz="1400">
                <a:solidFill>
                  <a:schemeClr val="bg2">
                    <a:lumMod val="25000"/>
                  </a:schemeClr>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p:cNvPicPr>
            <a:picLocks/>
          </p:cNvPicPr>
          <p:nvPr userDrawn="1"/>
        </p:nvPicPr>
        <p:blipFill rotWithShape="1">
          <a:blip r:embed="rId8"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pic>
        <p:nvPicPr>
          <p:cNvPr id="11" name="Picture 10"/>
          <p:cNvPicPr>
            <a:picLocks noChangeAspect="1"/>
          </p:cNvPicPr>
          <p:nvPr userDrawn="1"/>
        </p:nvPicPr>
        <p:blipFill rotWithShape="1">
          <a:blip r:embed="rId9">
            <a:extLst>
              <a:ext uri="{28A0092B-C50C-407E-A947-70E740481C1C}">
                <a14:useLocalDpi xmlns:a14="http://schemas.microsoft.com/office/drawing/2010/main" val="0"/>
              </a:ext>
            </a:extLst>
          </a:blip>
          <a:srcRect r="60257"/>
          <a:stretch/>
        </p:blipFill>
        <p:spPr>
          <a:xfrm>
            <a:off x="11589482" y="380825"/>
            <a:ext cx="259618" cy="251610"/>
          </a:xfrm>
          <a:prstGeom prst="rect">
            <a:avLst/>
          </a:prstGeom>
          <a:noFill/>
          <a:ln>
            <a:noFill/>
          </a:ln>
        </p:spPr>
      </p:pic>
    </p:spTree>
    <p:extLst>
      <p:ext uri="{BB962C8B-B14F-4D97-AF65-F5344CB8AC3E}">
        <p14:creationId xmlns:p14="http://schemas.microsoft.com/office/powerpoint/2010/main" val="1185552540"/>
      </p:ext>
    </p:extLst>
  </p:cSld>
  <p:clrMap bg1="lt1" tx1="dk1" bg2="lt2" tx2="dk2" accent1="accent1" accent2="accent2" accent3="accent3" accent4="accent4" accent5="accent5" accent6="accent6" hlink="hlink" folHlink="folHlink"/>
  <p:sldLayoutIdLst>
    <p:sldLayoutId id="2147483678" r:id="rId1"/>
    <p:sldLayoutId id="2147483680" r:id="rId2"/>
    <p:sldLayoutId id="2147483675" r:id="rId3"/>
    <p:sldLayoutId id="2147483686" r:id="rId4"/>
    <p:sldLayoutId id="2147483676" r:id="rId5"/>
    <p:sldLayoutId id="2147483677"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800" b="0" i="0" kern="1200" spc="100" baseline="0">
          <a:solidFill>
            <a:schemeClr val="bg2">
              <a:lumMod val="25000"/>
            </a:schemeClr>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hyperlink" Target="https://www.sandia.gov/app/uploads/sites/122/2021/09/SCEPTRE_SAND2019-11907M.pdf"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Uncertainty Quantification for Cyber-Physical PWR Experiments</a:t>
            </a:r>
          </a:p>
        </p:txBody>
      </p:sp>
      <p:sp>
        <p:nvSpPr>
          <p:cNvPr id="5" name="Subtitle 4"/>
          <p:cNvSpPr>
            <a:spLocks noGrp="1"/>
          </p:cNvSpPr>
          <p:nvPr>
            <p:ph type="subTitle" idx="1"/>
          </p:nvPr>
        </p:nvSpPr>
        <p:spPr>
          <a:xfrm>
            <a:off x="700412" y="4525406"/>
            <a:ext cx="6261331" cy="1134617"/>
          </a:xfrm>
        </p:spPr>
        <p:txBody>
          <a:bodyPr>
            <a:normAutofit/>
          </a:bodyPr>
          <a:lstStyle/>
          <a:p>
            <a:r>
              <a:rPr lang="en-US" dirty="0"/>
              <a:t>Taylor K. McKenzie (PI)</a:t>
            </a:r>
          </a:p>
          <a:p>
            <a:r>
              <a:rPr lang="en-US" dirty="0"/>
              <a:t>Team: Ray Fasano, Ryan Kao, Tim Ortiz, Christopher Lamb, Thomas D. Tarman</a:t>
            </a:r>
          </a:p>
        </p:txBody>
      </p:sp>
      <p:sp>
        <p:nvSpPr>
          <p:cNvPr id="16" name="Slide Number Placeholder 15"/>
          <p:cNvSpPr>
            <a:spLocks noGrp="1"/>
          </p:cNvSpPr>
          <p:nvPr>
            <p:ph type="sldNum" sz="quarter" idx="4294967295"/>
          </p:nvPr>
        </p:nvSpPr>
        <p:spPr>
          <a:xfrm>
            <a:off x="0" y="6459538"/>
            <a:ext cx="419100" cy="365125"/>
          </a:xfrm>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174136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(2)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428767"/>
              </a:xfrm>
            </p:spPr>
            <p:txBody>
              <a:bodyPr>
                <a:normAutofit lnSpcReduction="10000"/>
              </a:bodyPr>
              <a:lstStyle/>
              <a:p>
                <a:r>
                  <a:rPr lang="en-US" b="1" dirty="0"/>
                  <a:t>Goal 2: Given a value of inputs </a:t>
                </a:r>
                <a14:m>
                  <m:oMath xmlns:m="http://schemas.openxmlformats.org/officeDocument/2006/math">
                    <m:r>
                      <a:rPr lang="en-US" b="1" i="1" smtClean="0">
                        <a:latin typeface="Cambria Math" panose="02040503050406030204" pitchFamily="18" charset="0"/>
                      </a:rPr>
                      <m:t>𝒙</m:t>
                    </m:r>
                  </m:oMath>
                </a14:m>
                <a:r>
                  <a:rPr lang="en-US" b="1" dirty="0"/>
                  <a:t>, predict the deterministic outcome </a:t>
                </a:r>
                <a14:m>
                  <m:oMath xmlns:m="http://schemas.openxmlformats.org/officeDocument/2006/math">
                    <m:r>
                      <a:rPr lang="en-US" b="1" i="1" smtClean="0">
                        <a:latin typeface="Cambria Math" panose="02040503050406030204" pitchFamily="18" charset="0"/>
                      </a:rPr>
                      <m:t>𝒚</m:t>
                    </m:r>
                  </m:oMath>
                </a14:m>
                <a:endParaRPr lang="en-US" b="1" dirty="0"/>
              </a:p>
              <a:p>
                <a:r>
                  <a:rPr lang="en-US" dirty="0"/>
                  <a:t>There is some function </a:t>
                </a:r>
                <a14:m>
                  <m:oMath xmlns:m="http://schemas.openxmlformats.org/officeDocument/2006/math">
                    <m:r>
                      <a:rPr lang="en-US" b="0" i="1" smtClean="0">
                        <a:latin typeface="Cambria Math" panose="02040503050406030204" pitchFamily="18" charset="0"/>
                      </a:rPr>
                      <m:t>𝑔</m:t>
                    </m:r>
                  </m:oMath>
                </a14:m>
                <a:r>
                  <a:rPr lang="en-US" dirty="0"/>
                  <a:t> such that conditional outcomes are described by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dirty="0"/>
                  <a:t>Want to construct an estimate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such that</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US" dirty="0"/>
                  <a:t> for all observed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for all </a:t>
                </a:r>
                <a14:m>
                  <m:oMath xmlns:m="http://schemas.openxmlformats.org/officeDocument/2006/math">
                    <m:r>
                      <a:rPr lang="en-US" b="0" i="1" smtClean="0">
                        <a:latin typeface="Cambria Math" panose="02040503050406030204" pitchFamily="18" charset="0"/>
                      </a:rPr>
                      <m:t>𝑥</m:t>
                    </m:r>
                  </m:oMath>
                </a14:m>
                <a:endParaRPr lang="en-US" i="1" dirty="0"/>
              </a:p>
              <a:p>
                <a:pPr lvl="1"/>
                <a:r>
                  <a:rPr lang="en-US" b="0" dirty="0"/>
                  <a:t>Ideally,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oMath>
                </a14:m>
                <a:r>
                  <a:rPr lang="en-US" dirty="0"/>
                  <a:t> approximately follows a known distribution (e.g.,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𝑔</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𝜎</m:t>
                            </m:r>
                          </m:e>
                          <m:sup>
                            <m:r>
                              <a:rPr lang="en-US" b="0" i="1" dirty="0" smtClean="0">
                                <a:latin typeface="Cambria Math" panose="02040503050406030204" pitchFamily="18" charset="0"/>
                              </a:rPr>
                              <m:t>2</m:t>
                            </m:r>
                          </m:sup>
                        </m:sSup>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e>
                    </m:d>
                  </m:oMath>
                </a14:m>
                <a:r>
                  <a:rPr lang="en-US" dirty="0"/>
                  <a:t>)</a:t>
                </a:r>
                <a:endParaRPr lang="en-US" i="1" dirty="0"/>
              </a:p>
              <a:p>
                <a:r>
                  <a:rPr lang="en-US" dirty="0"/>
                  <a:t>Interpolation and similar methods are popular: Splines, Gaussian processes, sometimes other ML methods</a:t>
                </a:r>
              </a:p>
              <a:p>
                <a:pPr lvl="1"/>
                <a:r>
                  <a:rPr lang="en-US" dirty="0"/>
                  <a:t>Observed points are fit exactly, points between are estimated with a smooth curve</a:t>
                </a:r>
              </a:p>
              <a:p>
                <a:r>
                  <a:rPr lang="en-US" dirty="0"/>
                  <a:t>Useful as a proxy in simulations/computer codes when exact relationship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 </a:t>
                </a:r>
                <a:r>
                  <a:rPr lang="en-US" b="1" dirty="0"/>
                  <a:t>is</a:t>
                </a:r>
                <a:r>
                  <a:rPr lang="en-US" dirty="0"/>
                  <a:t> </a:t>
                </a:r>
                <a:r>
                  <a:rPr lang="en-US" b="1" dirty="0"/>
                  <a:t>important</a:t>
                </a:r>
              </a:p>
              <a:p>
                <a:endParaRPr lang="en-US" dirty="0"/>
              </a:p>
            </p:txBody>
          </p:sp>
        </mc:Choice>
        <mc:Fallback>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428767"/>
              </a:xfrm>
              <a:blipFill>
                <a:blip r:embed="rId3"/>
                <a:stretch>
                  <a:fillRect l="-1159" t="-145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10</a:t>
            </a:fld>
            <a:endParaRPr lang="en-US" dirty="0"/>
          </a:p>
        </p:txBody>
      </p:sp>
    </p:spTree>
    <p:extLst>
      <p:ext uri="{BB962C8B-B14F-4D97-AF65-F5344CB8AC3E}">
        <p14:creationId xmlns:p14="http://schemas.microsoft.com/office/powerpoint/2010/main" val="10647760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(3)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068995"/>
              </a:xfrm>
            </p:spPr>
            <p:txBody>
              <a:bodyPr>
                <a:normAutofit/>
              </a:bodyPr>
              <a:lstStyle/>
              <a:p>
                <a:r>
                  <a:rPr lang="en-US" b="1" dirty="0"/>
                  <a:t>Goal 3: Given a value of inputs </a:t>
                </a:r>
                <a14:m>
                  <m:oMath xmlns:m="http://schemas.openxmlformats.org/officeDocument/2006/math">
                    <m:r>
                      <a:rPr lang="en-US" b="1" i="1" smtClean="0">
                        <a:latin typeface="Cambria Math" panose="02040503050406030204" pitchFamily="18" charset="0"/>
                      </a:rPr>
                      <m:t>𝒙</m:t>
                    </m:r>
                  </m:oMath>
                </a14:m>
                <a:r>
                  <a:rPr lang="en-US" b="1" dirty="0"/>
                  <a:t>, describe the distribution of the non-deterministic outcome </a:t>
                </a:r>
                <a14:m>
                  <m:oMath xmlns:m="http://schemas.openxmlformats.org/officeDocument/2006/math">
                    <m:r>
                      <a:rPr lang="en-US" b="1" i="1" smtClean="0">
                        <a:latin typeface="Cambria Math" panose="02040503050406030204" pitchFamily="18" charset="0"/>
                      </a:rPr>
                      <m:t>𝒀</m:t>
                    </m:r>
                  </m:oMath>
                </a14:m>
                <a:endParaRPr lang="en-US" b="1" dirty="0"/>
              </a:p>
              <a:p>
                <a:r>
                  <a:rPr lang="en-US" dirty="0"/>
                  <a:t>There is some function </a:t>
                </a:r>
                <a14:m>
                  <m:oMath xmlns:m="http://schemas.openxmlformats.org/officeDocument/2006/math">
                    <m:r>
                      <a:rPr lang="en-US" b="0" i="1" smtClean="0">
                        <a:latin typeface="Cambria Math" panose="02040503050406030204" pitchFamily="18" charset="0"/>
                      </a:rPr>
                      <m:t>𝐻</m:t>
                    </m:r>
                  </m:oMath>
                </a14:m>
                <a:r>
                  <a:rPr lang="en-US" dirty="0"/>
                  <a:t> such that the conditional distribution of outcomes is described by </a:t>
                </a:r>
                <a14:m>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b="0" dirty="0"/>
              </a:p>
              <a:p>
                <a:r>
                  <a:rPr lang="en-US" dirty="0"/>
                  <a:t>Want to find </a:t>
                </a:r>
                <a14:m>
                  <m:oMath xmlns:m="http://schemas.openxmlformats.org/officeDocument/2006/math">
                    <m:r>
                      <a:rPr lang="en-US" b="0" i="1" smtClean="0">
                        <a:latin typeface="Cambria Math" panose="02040503050406030204" pitchFamily="18" charset="0"/>
                      </a:rPr>
                      <m:t>𝐹</m:t>
                    </m:r>
                  </m:oMath>
                </a14:m>
                <a:r>
                  <a:rPr lang="en-US" b="0" dirty="0"/>
                  <a:t> such that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b="0" dirty="0"/>
                  <a:t> for all </a:t>
                </a:r>
                <a14:m>
                  <m:oMath xmlns:m="http://schemas.openxmlformats.org/officeDocument/2006/math">
                    <m:r>
                      <a:rPr lang="en-US" b="0" i="1" smtClean="0">
                        <a:latin typeface="Cambria Math" panose="02040503050406030204" pitchFamily="18" charset="0"/>
                      </a:rPr>
                      <m:t>𝑥</m:t>
                    </m:r>
                  </m:oMath>
                </a14:m>
                <a:endParaRPr lang="en-US" b="0" dirty="0"/>
              </a:p>
              <a:p>
                <a:r>
                  <a:rPr lang="en-US" b="0" dirty="0"/>
                  <a:t>In practice, assumptions about distribution family and continuity/smoothness are made</a:t>
                </a:r>
              </a:p>
              <a:p>
                <a:r>
                  <a:rPr lang="en-US" b="0" dirty="0"/>
                  <a:t>Useful for when outcomes are not deterministic and more information is needed beyond mean, variance, etc.</a:t>
                </a:r>
              </a:p>
            </p:txBody>
          </p:sp>
        </mc:Choice>
        <mc:Fallback>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068995"/>
              </a:xfrm>
              <a:blipFill>
                <a:blip r:embed="rId3"/>
                <a:stretch>
                  <a:fillRect l="-1159" t="-1082" r="-382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11</a:t>
            </a:fld>
            <a:endParaRPr lang="en-US" dirty="0"/>
          </a:p>
        </p:txBody>
      </p:sp>
    </p:spTree>
    <p:extLst>
      <p:ext uri="{BB962C8B-B14F-4D97-AF65-F5344CB8AC3E}">
        <p14:creationId xmlns:p14="http://schemas.microsoft.com/office/powerpoint/2010/main" val="25779079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E521A-99E1-4FE8-899A-CC143BC6C1FC}"/>
              </a:ext>
            </a:extLst>
          </p:cNvPr>
          <p:cNvSpPr>
            <a:spLocks noGrp="1"/>
          </p:cNvSpPr>
          <p:nvPr>
            <p:ph type="title"/>
          </p:nvPr>
        </p:nvSpPr>
        <p:spPr/>
        <p:txBody>
          <a:bodyPr/>
          <a:lstStyle/>
          <a:p>
            <a:r>
              <a:rPr lang="en-US" dirty="0"/>
              <a:t>Gaussian Processes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DC3B311-66D4-4EF2-9360-C0D5A6A4B7CA}"/>
                  </a:ext>
                </a:extLst>
              </p:cNvPr>
              <p:cNvSpPr>
                <a:spLocks noGrp="1"/>
              </p:cNvSpPr>
              <p:nvPr>
                <p:ph idx="1"/>
              </p:nvPr>
            </p:nvSpPr>
            <p:spPr>
              <a:xfrm>
                <a:off x="720648" y="1429233"/>
                <a:ext cx="10058400" cy="5428767"/>
              </a:xfrm>
            </p:spPr>
            <p:txBody>
              <a:bodyPr>
                <a:normAutofit/>
              </a:bodyPr>
              <a:lstStyle/>
              <a:p>
                <a:r>
                  <a:rPr lang="en-US" dirty="0"/>
                  <a:t>Gaussian processes (GPs) are functionally similar to kernel smoothing</a:t>
                </a:r>
              </a:p>
              <a:p>
                <a:pPr lvl="1"/>
                <a:r>
                  <a:rPr lang="en-US" dirty="0"/>
                  <a:t>Similar objective: Fit a smooth curve through noisy observations</a:t>
                </a:r>
              </a:p>
              <a:p>
                <a:pPr lvl="1"/>
                <a:r>
                  <a:rPr lang="en-US" dirty="0"/>
                  <a:t>Major difference: Gaussian processes are likelihood-based, whereas kernel smoothers are not</a:t>
                </a:r>
              </a:p>
              <a:p>
                <a:pPr lvl="2"/>
                <a:r>
                  <a:rPr lang="en-US" sz="1800" dirty="0"/>
                  <a:t>Enables formal inference for smooth curve estimates and the use of likelihood-based estimation (e.g., Bayesian) at the cost of needing to specify a generating distribution</a:t>
                </a:r>
              </a:p>
              <a:p>
                <a:r>
                  <a:rPr lang="en-US" dirty="0"/>
                  <a:t>GP form:</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𝑁</m:t>
                            </m:r>
                          </m:sub>
                        </m:sSub>
                      </m:e>
                    </m:d>
                  </m:oMath>
                </a14:m>
                <a:endParaRPr lang="en-US" dirty="0"/>
              </a:p>
              <a:p>
                <a:pPr lvl="1"/>
                <a14:m>
                  <m:oMath xmlns:m="http://schemas.openxmlformats.org/officeDocument/2006/math">
                    <m:r>
                      <a:rPr lang="en-US" b="0" i="1" smtClean="0">
                        <a:latin typeface="Cambria Math" panose="02040503050406030204" pitchFamily="18" charset="0"/>
                      </a:rPr>
                      <m:t>𝑥</m:t>
                    </m:r>
                  </m:oMath>
                </a14:m>
                <a:r>
                  <a:rPr lang="en-US" dirty="0"/>
                  <a:t>: Inputs, parameters to emulation/disruption</a:t>
                </a:r>
              </a:p>
              <a:p>
                <a:pPr lvl="1"/>
                <a14:m>
                  <m:oMath xmlns:m="http://schemas.openxmlformats.org/officeDocument/2006/math">
                    <m:r>
                      <a:rPr lang="en-US" b="0" i="1" smtClean="0">
                        <a:latin typeface="Cambria Math" panose="02040503050406030204" pitchFamily="18" charset="0"/>
                      </a:rPr>
                      <m:t>𝑦</m:t>
                    </m:r>
                  </m:oMath>
                </a14:m>
                <a:r>
                  <a:rPr lang="en-US" dirty="0"/>
                  <a:t>: Outcomes of emulation, conditional on </a:t>
                </a:r>
                <a14:m>
                  <m:oMath xmlns:m="http://schemas.openxmlformats.org/officeDocument/2006/math">
                    <m:r>
                      <a:rPr lang="en-US" b="0" i="1" smtClean="0">
                        <a:latin typeface="Cambria Math" panose="02040503050406030204" pitchFamily="18" charset="0"/>
                      </a:rPr>
                      <m:t>𝑥</m:t>
                    </m:r>
                  </m:oMath>
                </a14:m>
                <a:endParaRPr lang="en-US" dirty="0"/>
              </a:p>
              <a:p>
                <a:pPr lvl="1"/>
                <a14:m>
                  <m:oMath xmlns:m="http://schemas.openxmlformats.org/officeDocument/2006/math">
                    <m:r>
                      <a:rPr lang="en-US" b="0" i="1" smtClean="0">
                        <a:latin typeface="Cambria Math" panose="02040503050406030204" pitchFamily="18" charset="0"/>
                      </a:rPr>
                      <m:t>𝑓</m:t>
                    </m:r>
                  </m:oMath>
                </a14:m>
                <a:r>
                  <a:rPr lang="en-US" dirty="0"/>
                  <a:t>: Emulation function mapping inputs to outcomes</a:t>
                </a:r>
              </a:p>
              <a:p>
                <a:pPr lvl="1"/>
                <a14:m>
                  <m:oMath xmlns:m="http://schemas.openxmlformats.org/officeDocument/2006/math">
                    <m:r>
                      <a:rPr lang="en-US" b="0" i="1" smtClean="0">
                        <a:latin typeface="Cambria Math" panose="02040503050406030204" pitchFamily="18" charset="0"/>
                      </a:rPr>
                      <m:t>𝐾</m:t>
                    </m:r>
                  </m:oMath>
                </a14:m>
                <a:r>
                  <a:rPr lang="en-US" dirty="0"/>
                  <a:t>: Kernel function describing degree and form of smoothing</a:t>
                </a:r>
              </a:p>
              <a:p>
                <a:pPr lvl="1"/>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oMath>
                </a14:m>
                <a:r>
                  <a:rPr lang="en-US" dirty="0"/>
                  <a:t>: Parameters of the GP to be fit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𝑁</m:t>
                        </m:r>
                      </m:sub>
                    </m:sSub>
                    <m:r>
                      <a:rPr lang="en-US" b="0" i="1" smtClean="0">
                        <a:latin typeface="Cambria Math" panose="02040503050406030204" pitchFamily="18" charset="0"/>
                      </a:rPr>
                      <m:t>:</m:t>
                    </m:r>
                  </m:oMath>
                </a14:m>
                <a:r>
                  <a:rPr lang="en-US" dirty="0"/>
                  <a:t> Identity matrix with size equal to the number of observations used to fit the GP</a:t>
                </a:r>
              </a:p>
              <a:p>
                <a:endParaRPr lang="en-US" sz="2400" dirty="0"/>
              </a:p>
            </p:txBody>
          </p:sp>
        </mc:Choice>
        <mc:Fallback>
          <p:sp>
            <p:nvSpPr>
              <p:cNvPr id="3" name="Content Placeholder 2">
                <a:extLst>
                  <a:ext uri="{FF2B5EF4-FFF2-40B4-BE49-F238E27FC236}">
                    <a16:creationId xmlns:a16="http://schemas.microsoft.com/office/drawing/2014/main" id="{BDC3B311-66D4-4EF2-9360-C0D5A6A4B7CA}"/>
                  </a:ext>
                </a:extLst>
              </p:cNvPr>
              <p:cNvSpPr>
                <a:spLocks noGrp="1" noRot="1" noChangeAspect="1" noMove="1" noResize="1" noEditPoints="1" noAdjustHandles="1" noChangeArrowheads="1" noChangeShapeType="1" noTextEdit="1"/>
              </p:cNvSpPr>
              <p:nvPr>
                <p:ph idx="1"/>
              </p:nvPr>
            </p:nvSpPr>
            <p:spPr>
              <a:xfrm>
                <a:off x="720648" y="1429233"/>
                <a:ext cx="10058400" cy="5428767"/>
              </a:xfrm>
              <a:blipFill>
                <a:blip r:embed="rId2"/>
                <a:stretch>
                  <a:fillRect l="-606" t="-101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1322633-CF9A-42BD-B6F2-624D33036763}"/>
              </a:ext>
            </a:extLst>
          </p:cNvPr>
          <p:cNvSpPr>
            <a:spLocks noGrp="1"/>
          </p:cNvSpPr>
          <p:nvPr>
            <p:ph type="sldNum" sz="quarter" idx="12"/>
          </p:nvPr>
        </p:nvSpPr>
        <p:spPr/>
        <p:txBody>
          <a:bodyPr/>
          <a:lstStyle/>
          <a:p>
            <a:fld id="{6113E31D-E2AB-40D1-8B51-AFA5AFEF393A}" type="slidenum">
              <a:rPr lang="en-US" smtClean="0"/>
              <a:t>12</a:t>
            </a:fld>
            <a:endParaRPr lang="en-US" dirty="0"/>
          </a:p>
        </p:txBody>
      </p:sp>
    </p:spTree>
    <p:extLst>
      <p:ext uri="{BB962C8B-B14F-4D97-AF65-F5344CB8AC3E}">
        <p14:creationId xmlns:p14="http://schemas.microsoft.com/office/powerpoint/2010/main" val="141403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E521A-99E1-4FE8-899A-CC143BC6C1FC}"/>
              </a:ext>
            </a:extLst>
          </p:cNvPr>
          <p:cNvSpPr>
            <a:spLocks noGrp="1"/>
          </p:cNvSpPr>
          <p:nvPr>
            <p:ph type="title"/>
          </p:nvPr>
        </p:nvSpPr>
        <p:spPr/>
        <p:txBody>
          <a:bodyPr/>
          <a:lstStyle/>
          <a:p>
            <a:r>
              <a:rPr lang="en-US" dirty="0"/>
              <a:t>Gaussian Processes vs. Kernel Smoothers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DC3B311-66D4-4EF2-9360-C0D5A6A4B7CA}"/>
                  </a:ext>
                </a:extLst>
              </p:cNvPr>
              <p:cNvSpPr>
                <a:spLocks noGrp="1"/>
              </p:cNvSpPr>
              <p:nvPr>
                <p:ph idx="1"/>
              </p:nvPr>
            </p:nvSpPr>
            <p:spPr>
              <a:xfrm>
                <a:off x="720648" y="1429233"/>
                <a:ext cx="10058400" cy="5428767"/>
              </a:xfrm>
            </p:spPr>
            <p:txBody>
              <a:bodyPr>
                <a:normAutofit/>
              </a:bodyPr>
              <a:lstStyle/>
              <a:p>
                <a:r>
                  <a:rPr lang="en-US" dirty="0"/>
                  <a:t>GP form:</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𝑁</m:t>
                            </m:r>
                          </m:sub>
                        </m:sSub>
                      </m:e>
                    </m:d>
                  </m:oMath>
                </a14:m>
                <a:endParaRPr lang="en-US" dirty="0"/>
              </a:p>
              <a:p>
                <a:r>
                  <a:rPr lang="en-US" dirty="0"/>
                  <a:t>A few comments/comparisons with kernel smoothers:</a:t>
                </a:r>
              </a:p>
              <a:p>
                <a:pPr lvl="1"/>
                <a:r>
                  <a:rPr lang="en-US" dirty="0"/>
                  <a:t>Eq. (1) is a distribution over functions. In estimation this describes observed data, but extends to all </a:t>
                </a:r>
                <a14:m>
                  <m:oMath xmlns:m="http://schemas.openxmlformats.org/officeDocument/2006/math">
                    <m:r>
                      <a:rPr lang="en-US" b="0" i="1" smtClean="0">
                        <a:latin typeface="Cambria Math" panose="02040503050406030204" pitchFamily="18" charset="0"/>
                      </a:rPr>
                      <m:t>𝑥</m:t>
                    </m:r>
                  </m:oMath>
                </a14:m>
                <a:r>
                  <a:rPr lang="en-US" dirty="0"/>
                  <a:t> in the range of </a:t>
                </a:r>
                <a14:m>
                  <m:oMath xmlns:m="http://schemas.openxmlformats.org/officeDocument/2006/math">
                    <m:r>
                      <a:rPr lang="en-US" b="0" i="1" smtClean="0">
                        <a:latin typeface="Cambria Math" panose="02040503050406030204" pitchFamily="18" charset="0"/>
                      </a:rPr>
                      <m:t>𝑋</m:t>
                    </m:r>
                  </m:oMath>
                </a14:m>
                <a:r>
                  <a:rPr lang="en-US" dirty="0"/>
                  <a:t>. So, sampling methods will generate draws of entire functions.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is the “kernel” and plays a similar role to kernel smoothers: Control how much smoothing occurs and fine-tune shape </a:t>
                </a:r>
                <a:r>
                  <a:rPr lang="en-US"/>
                  <a:t>of estimated curves</a:t>
                </a:r>
                <a:endParaRPr lang="en-US" dirty="0"/>
              </a:p>
              <a:p>
                <a:pPr lvl="1"/>
                <a:endParaRPr lang="en-US" dirty="0"/>
              </a:p>
            </p:txBody>
          </p:sp>
        </mc:Choice>
        <mc:Fallback>
          <p:sp>
            <p:nvSpPr>
              <p:cNvPr id="3" name="Content Placeholder 2">
                <a:extLst>
                  <a:ext uri="{FF2B5EF4-FFF2-40B4-BE49-F238E27FC236}">
                    <a16:creationId xmlns:a16="http://schemas.microsoft.com/office/drawing/2014/main" id="{BDC3B311-66D4-4EF2-9360-C0D5A6A4B7CA}"/>
                  </a:ext>
                </a:extLst>
              </p:cNvPr>
              <p:cNvSpPr>
                <a:spLocks noGrp="1" noRot="1" noChangeAspect="1" noMove="1" noResize="1" noEditPoints="1" noAdjustHandles="1" noChangeArrowheads="1" noChangeShapeType="1" noTextEdit="1"/>
              </p:cNvSpPr>
              <p:nvPr>
                <p:ph idx="1"/>
              </p:nvPr>
            </p:nvSpPr>
            <p:spPr>
              <a:xfrm>
                <a:off x="720648" y="1429233"/>
                <a:ext cx="10058400" cy="5428767"/>
              </a:xfrm>
              <a:blipFill>
                <a:blip r:embed="rId2"/>
                <a:stretch>
                  <a:fillRect l="-606" t="-1010" r="-151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1322633-CF9A-42BD-B6F2-624D33036763}"/>
              </a:ext>
            </a:extLst>
          </p:cNvPr>
          <p:cNvSpPr>
            <a:spLocks noGrp="1"/>
          </p:cNvSpPr>
          <p:nvPr>
            <p:ph type="sldNum" sz="quarter" idx="12"/>
          </p:nvPr>
        </p:nvSpPr>
        <p:spPr/>
        <p:txBody>
          <a:bodyPr/>
          <a:lstStyle/>
          <a:p>
            <a:fld id="{6113E31D-E2AB-40D1-8B51-AFA5AFEF393A}" type="slidenum">
              <a:rPr lang="en-US" smtClean="0"/>
              <a:t>13</a:t>
            </a:fld>
            <a:endParaRPr lang="en-US" dirty="0"/>
          </a:p>
        </p:txBody>
      </p:sp>
      <p:sp>
        <p:nvSpPr>
          <p:cNvPr id="5" name="TextBox 4">
            <a:extLst>
              <a:ext uri="{FF2B5EF4-FFF2-40B4-BE49-F238E27FC236}">
                <a16:creationId xmlns:a16="http://schemas.microsoft.com/office/drawing/2014/main" id="{08E08792-30DF-43BC-A1A4-3CA4EE8B3477}"/>
              </a:ext>
            </a:extLst>
          </p:cNvPr>
          <p:cNvSpPr txBox="1"/>
          <p:nvPr/>
        </p:nvSpPr>
        <p:spPr>
          <a:xfrm>
            <a:off x="7907629" y="1876594"/>
            <a:ext cx="455574" cy="400110"/>
          </a:xfrm>
          <a:prstGeom prst="rect">
            <a:avLst/>
          </a:prstGeom>
          <a:noFill/>
        </p:spPr>
        <p:txBody>
          <a:bodyPr wrap="none" rtlCol="0">
            <a:spAutoFit/>
          </a:bodyPr>
          <a:lstStyle/>
          <a:p>
            <a:r>
              <a:rPr lang="en-US" sz="2000" dirty="0">
                <a:latin typeface="+mj-lt"/>
              </a:rPr>
              <a:t>(1)</a:t>
            </a:r>
          </a:p>
        </p:txBody>
      </p:sp>
      <p:sp>
        <p:nvSpPr>
          <p:cNvPr id="6" name="TextBox 5">
            <a:extLst>
              <a:ext uri="{FF2B5EF4-FFF2-40B4-BE49-F238E27FC236}">
                <a16:creationId xmlns:a16="http://schemas.microsoft.com/office/drawing/2014/main" id="{BE94715D-F804-4F3D-947E-7F65C5D6FED9}"/>
              </a:ext>
            </a:extLst>
          </p:cNvPr>
          <p:cNvSpPr txBox="1"/>
          <p:nvPr/>
        </p:nvSpPr>
        <p:spPr>
          <a:xfrm>
            <a:off x="7907629" y="2276704"/>
            <a:ext cx="455574" cy="400110"/>
          </a:xfrm>
          <a:prstGeom prst="rect">
            <a:avLst/>
          </a:prstGeom>
          <a:noFill/>
        </p:spPr>
        <p:txBody>
          <a:bodyPr wrap="none" rtlCol="0">
            <a:spAutoFit/>
          </a:bodyPr>
          <a:lstStyle/>
          <a:p>
            <a:r>
              <a:rPr lang="en-US" sz="2000" dirty="0">
                <a:latin typeface="+mj-lt"/>
              </a:rPr>
              <a:t>(2)</a:t>
            </a:r>
          </a:p>
        </p:txBody>
      </p:sp>
    </p:spTree>
    <p:extLst>
      <p:ext uri="{BB962C8B-B14F-4D97-AF65-F5344CB8AC3E}">
        <p14:creationId xmlns:p14="http://schemas.microsoft.com/office/powerpoint/2010/main" val="8043822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Emulation and Cyber Experiments</a:t>
            </a:r>
          </a:p>
        </p:txBody>
      </p:sp>
      <p:sp>
        <p:nvSpPr>
          <p:cNvPr id="6" name="Content Placeholder 5"/>
          <p:cNvSpPr>
            <a:spLocks noGrp="1"/>
          </p:cNvSpPr>
          <p:nvPr>
            <p:ph idx="1"/>
          </p:nvPr>
        </p:nvSpPr>
        <p:spPr>
          <a:xfrm>
            <a:off x="720647" y="1161324"/>
            <a:ext cx="10910288" cy="4493982"/>
          </a:xfrm>
        </p:spPr>
        <p:txBody>
          <a:bodyPr>
            <a:normAutofit/>
          </a:bodyPr>
          <a:lstStyle/>
          <a:p>
            <a:r>
              <a:rPr lang="en-US" dirty="0"/>
              <a:t>We want to evaluate how a critical system would respond to a given disruption</a:t>
            </a:r>
          </a:p>
          <a:p>
            <a:pPr lvl="1"/>
            <a:r>
              <a:rPr lang="en-US" dirty="0"/>
              <a:t>Quantify impacts</a:t>
            </a:r>
          </a:p>
          <a:p>
            <a:pPr lvl="1"/>
            <a:r>
              <a:rPr lang="en-US" dirty="0"/>
              <a:t>Identify and quantify effectiveness of mitigation strategies</a:t>
            </a:r>
          </a:p>
          <a:p>
            <a:r>
              <a:rPr lang="en-US" dirty="0"/>
              <a:t>Affecting operations of a critical system is infeasible</a:t>
            </a:r>
          </a:p>
          <a:p>
            <a:pPr lvl="1"/>
            <a:r>
              <a:rPr lang="en-US" dirty="0"/>
              <a:t>Emulation gives the ability to create a sufficient representation of a system, potentially including hardware in the loop</a:t>
            </a:r>
          </a:p>
          <a:p>
            <a:pPr lvl="1"/>
            <a:r>
              <a:rPr lang="en-US" dirty="0"/>
              <a:t>Emulation can be used to see how actual system would respond without affecting operations</a:t>
            </a:r>
          </a:p>
          <a:p>
            <a:r>
              <a:rPr lang="en-US" dirty="0"/>
              <a:t>Parameters of the system, emulation, or disruption may be uncertain</a:t>
            </a:r>
          </a:p>
          <a:p>
            <a:pPr lvl="1"/>
            <a:r>
              <a:rPr lang="en-US" dirty="0"/>
              <a:t>Thus, outcomes are also uncertain and can be described by a distribution</a:t>
            </a:r>
          </a:p>
          <a:p>
            <a:pPr lvl="1"/>
            <a:r>
              <a:rPr lang="en-US" dirty="0"/>
              <a:t>Uncertainty quantification (UQ) involves propagating input uncertainty to determine/approximate the distribution of outcomes</a:t>
            </a:r>
          </a:p>
        </p:txBody>
      </p:sp>
      <p:sp>
        <p:nvSpPr>
          <p:cNvPr id="4" name="Slide Number Placeholder 3"/>
          <p:cNvSpPr>
            <a:spLocks noGrp="1"/>
          </p:cNvSpPr>
          <p:nvPr>
            <p:ph type="sldNum" sz="quarter" idx="12"/>
          </p:nvPr>
        </p:nvSpPr>
        <p:spPr/>
        <p:txBody>
          <a:bodyPr/>
          <a:lstStyle/>
          <a:p>
            <a:fld id="{6113E31D-E2AB-40D1-8B51-AFA5AFEF393A}" type="slidenum">
              <a:rPr lang="en-US" smtClean="0"/>
              <a:t>14</a:t>
            </a:fld>
            <a:endParaRPr lang="en-US" dirty="0"/>
          </a:p>
        </p:txBody>
      </p:sp>
      <p:pic>
        <p:nvPicPr>
          <p:cNvPr id="3" name="Picture 2" descr="A picture containing screenshot, game, holding, playing&#10;&#10;Description automatically generated">
            <a:extLst>
              <a:ext uri="{FF2B5EF4-FFF2-40B4-BE49-F238E27FC236}">
                <a16:creationId xmlns:a16="http://schemas.microsoft.com/office/drawing/2014/main" id="{022F208A-EB64-4131-9D1C-E5DBB33D1C46}"/>
              </a:ext>
            </a:extLst>
          </p:cNvPr>
          <p:cNvPicPr>
            <a:picLocks noChangeAspect="1"/>
          </p:cNvPicPr>
          <p:nvPr/>
        </p:nvPicPr>
        <p:blipFill>
          <a:blip r:embed="rId3"/>
          <a:stretch>
            <a:fillRect/>
          </a:stretch>
        </p:blipFill>
        <p:spPr>
          <a:xfrm>
            <a:off x="2044211" y="4560352"/>
            <a:ext cx="8103577" cy="2286000"/>
          </a:xfrm>
          <a:prstGeom prst="rect">
            <a:avLst/>
          </a:prstGeom>
        </p:spPr>
      </p:pic>
    </p:spTree>
    <p:extLst>
      <p:ext uri="{BB962C8B-B14F-4D97-AF65-F5344CB8AC3E}">
        <p14:creationId xmlns:p14="http://schemas.microsoft.com/office/powerpoint/2010/main" val="1778531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D5841-B2F1-422A-873D-5D8826187556}"/>
              </a:ext>
            </a:extLst>
          </p:cNvPr>
          <p:cNvSpPr>
            <a:spLocks noGrp="1"/>
          </p:cNvSpPr>
          <p:nvPr>
            <p:ph type="title"/>
          </p:nvPr>
        </p:nvSpPr>
        <p:spPr/>
        <p:txBody>
          <a:bodyPr/>
          <a:lstStyle/>
          <a:p>
            <a:r>
              <a:rPr lang="en-US" dirty="0"/>
              <a:t>Uncertainty Quantification With Surrogate Functions</a:t>
            </a:r>
          </a:p>
        </p:txBody>
      </p:sp>
      <p:sp>
        <p:nvSpPr>
          <p:cNvPr id="3" name="Content Placeholder 2">
            <a:extLst>
              <a:ext uri="{FF2B5EF4-FFF2-40B4-BE49-F238E27FC236}">
                <a16:creationId xmlns:a16="http://schemas.microsoft.com/office/drawing/2014/main" id="{920D1CA8-092C-4644-8697-88027B5ABA26}"/>
              </a:ext>
            </a:extLst>
          </p:cNvPr>
          <p:cNvSpPr>
            <a:spLocks noGrp="1"/>
          </p:cNvSpPr>
          <p:nvPr>
            <p:ph idx="1"/>
          </p:nvPr>
        </p:nvSpPr>
        <p:spPr>
          <a:xfrm>
            <a:off x="720648" y="1429233"/>
            <a:ext cx="10617912" cy="5486956"/>
          </a:xfrm>
        </p:spPr>
        <p:txBody>
          <a:bodyPr>
            <a:normAutofit/>
          </a:bodyPr>
          <a:lstStyle/>
          <a:p>
            <a:r>
              <a:rPr lang="en-US" dirty="0"/>
              <a:t>Monte Carlo analysis can be used as a basic form of UQ</a:t>
            </a:r>
          </a:p>
          <a:p>
            <a:pPr marL="544059" lvl="1" indent="-342900">
              <a:buFont typeface="+mj-lt"/>
              <a:buAutoNum type="arabicPeriod"/>
            </a:pPr>
            <a:r>
              <a:rPr lang="en-US" dirty="0"/>
              <a:t>Draw sample of input parameters from specified distributions.</a:t>
            </a:r>
          </a:p>
          <a:p>
            <a:pPr marL="544059" lvl="1" indent="-342900">
              <a:buFont typeface="+mj-lt"/>
              <a:buAutoNum type="arabicPeriod"/>
            </a:pPr>
            <a:r>
              <a:rPr lang="en-US" dirty="0"/>
              <a:t>Evaluate emulation and store outcomes.</a:t>
            </a:r>
          </a:p>
          <a:p>
            <a:pPr marL="544059" lvl="1" indent="-342900">
              <a:buFont typeface="+mj-lt"/>
              <a:buAutoNum type="arabicPeriod"/>
            </a:pPr>
            <a:r>
              <a:rPr lang="en-US" dirty="0"/>
              <a:t>Repeat many times to approximate distributions of outcomes.</a:t>
            </a:r>
          </a:p>
          <a:p>
            <a:r>
              <a:rPr lang="en-US" dirty="0"/>
              <a:t>Cyber experiments are frequently computationally-intensive</a:t>
            </a:r>
          </a:p>
          <a:p>
            <a:pPr lvl="1"/>
            <a:r>
              <a:rPr lang="en-US" dirty="0"/>
              <a:t>It is often infeasible to evaluate emulation enough times to adequately approximate outcome distributions</a:t>
            </a:r>
          </a:p>
          <a:p>
            <a:r>
              <a:rPr lang="en-US" dirty="0"/>
              <a:t>Surrogate functions can be used to reduce computational burden at the cost of introducing uncertainty</a:t>
            </a:r>
          </a:p>
          <a:p>
            <a:r>
              <a:rPr lang="en-US" dirty="0"/>
              <a:t>Surrogate function process:</a:t>
            </a:r>
          </a:p>
          <a:p>
            <a:pPr marL="544059" lvl="1" indent="-342900">
              <a:buFont typeface="+mj-lt"/>
              <a:buAutoNum type="arabicPeriod"/>
            </a:pPr>
            <a:r>
              <a:rPr lang="en-US" dirty="0"/>
              <a:t>Emulation is evaluated a small (feasible) number of times over the parameter space.</a:t>
            </a:r>
          </a:p>
          <a:p>
            <a:pPr marL="544059" lvl="1" indent="-342900">
              <a:buFont typeface="+mj-lt"/>
              <a:buAutoNum type="arabicPeriod"/>
            </a:pPr>
            <a:r>
              <a:rPr lang="en-US" dirty="0"/>
              <a:t>A surrogate function mapping parameter space to outcome space is fit using evaluations from (1).</a:t>
            </a:r>
          </a:p>
          <a:p>
            <a:pPr marL="544059" lvl="1" indent="-342900">
              <a:buFont typeface="+mj-lt"/>
              <a:buAutoNum type="arabicPeriod"/>
            </a:pPr>
            <a:r>
              <a:rPr lang="en-US" dirty="0"/>
              <a:t>Generation of outcome distribution using the surrogate function from (2).</a:t>
            </a:r>
          </a:p>
        </p:txBody>
      </p:sp>
      <p:sp>
        <p:nvSpPr>
          <p:cNvPr id="4" name="Slide Number Placeholder 3">
            <a:extLst>
              <a:ext uri="{FF2B5EF4-FFF2-40B4-BE49-F238E27FC236}">
                <a16:creationId xmlns:a16="http://schemas.microsoft.com/office/drawing/2014/main" id="{D61D59A9-6D6F-432D-AC19-0AEF14F8F45C}"/>
              </a:ext>
            </a:extLst>
          </p:cNvPr>
          <p:cNvSpPr>
            <a:spLocks noGrp="1"/>
          </p:cNvSpPr>
          <p:nvPr>
            <p:ph type="sldNum" sz="quarter" idx="12"/>
          </p:nvPr>
        </p:nvSpPr>
        <p:spPr/>
        <p:txBody>
          <a:bodyPr/>
          <a:lstStyle/>
          <a:p>
            <a:fld id="{6113E31D-E2AB-40D1-8B51-AFA5AFEF393A}" type="slidenum">
              <a:rPr lang="en-US" smtClean="0"/>
              <a:t>15</a:t>
            </a:fld>
            <a:endParaRPr lang="en-US" dirty="0"/>
          </a:p>
        </p:txBody>
      </p:sp>
    </p:spTree>
    <p:extLst>
      <p:ext uri="{BB962C8B-B14F-4D97-AF65-F5344CB8AC3E}">
        <p14:creationId xmlns:p14="http://schemas.microsoft.com/office/powerpoint/2010/main" val="248683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480F7-9293-46FE-9BB4-317C03D93E8F}"/>
              </a:ext>
            </a:extLst>
          </p:cNvPr>
          <p:cNvSpPr>
            <a:spLocks noGrp="1"/>
          </p:cNvSpPr>
          <p:nvPr>
            <p:ph type="title"/>
          </p:nvPr>
        </p:nvSpPr>
        <p:spPr/>
        <p:txBody>
          <a:bodyPr/>
          <a:lstStyle/>
          <a:p>
            <a:r>
              <a:rPr lang="en-US" dirty="0"/>
              <a:t>Gaussian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322A60-FAE0-4650-BA87-8CA238A2FD98}"/>
                  </a:ext>
                </a:extLst>
              </p:cNvPr>
              <p:cNvSpPr>
                <a:spLocks noGrp="1"/>
              </p:cNvSpPr>
              <p:nvPr>
                <p:ph idx="1"/>
              </p:nvPr>
            </p:nvSpPr>
            <p:spPr>
              <a:xfrm>
                <a:off x="720648" y="1429233"/>
                <a:ext cx="10058400" cy="5227206"/>
              </a:xfrm>
            </p:spPr>
            <p:txBody>
              <a:bodyPr/>
              <a:lstStyle/>
              <a:p>
                <a:r>
                  <a:rPr lang="en-US" dirty="0"/>
                  <a:t>Gaussian processes (GPs) are a type of surrogate function successfully used in many applications</a:t>
                </a:r>
              </a:p>
              <a:p>
                <a:r>
                  <a:rPr lang="en-US" dirty="0"/>
                  <a:t>GP form:</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𝑁</m:t>
                            </m:r>
                          </m:sub>
                        </m:sSub>
                      </m:e>
                    </m:d>
                  </m:oMath>
                </a14:m>
                <a:endParaRPr lang="en-US" dirty="0"/>
              </a:p>
              <a:p>
                <a:pPr lvl="1"/>
                <a14:m>
                  <m:oMath xmlns:m="http://schemas.openxmlformats.org/officeDocument/2006/math">
                    <m:r>
                      <a:rPr lang="en-US" b="0" i="1" smtClean="0">
                        <a:latin typeface="Cambria Math" panose="02040503050406030204" pitchFamily="18" charset="0"/>
                      </a:rPr>
                      <m:t>𝑥</m:t>
                    </m:r>
                  </m:oMath>
                </a14:m>
                <a:r>
                  <a:rPr lang="en-US" dirty="0"/>
                  <a:t>: Inputs, parameters to emulation/disruption</a:t>
                </a:r>
              </a:p>
              <a:p>
                <a:pPr lvl="1"/>
                <a14:m>
                  <m:oMath xmlns:m="http://schemas.openxmlformats.org/officeDocument/2006/math">
                    <m:r>
                      <a:rPr lang="en-US" b="0" i="1" smtClean="0">
                        <a:latin typeface="Cambria Math" panose="02040503050406030204" pitchFamily="18" charset="0"/>
                      </a:rPr>
                      <m:t>𝑦</m:t>
                    </m:r>
                  </m:oMath>
                </a14:m>
                <a:r>
                  <a:rPr lang="en-US" dirty="0"/>
                  <a:t>: Outcomes of emulation, conditional on </a:t>
                </a:r>
                <a14:m>
                  <m:oMath xmlns:m="http://schemas.openxmlformats.org/officeDocument/2006/math">
                    <m:r>
                      <a:rPr lang="en-US" b="0" i="1" smtClean="0">
                        <a:latin typeface="Cambria Math" panose="02040503050406030204" pitchFamily="18" charset="0"/>
                      </a:rPr>
                      <m:t>𝑥</m:t>
                    </m:r>
                  </m:oMath>
                </a14:m>
                <a:endParaRPr lang="en-US" dirty="0"/>
              </a:p>
              <a:p>
                <a:pPr lvl="1"/>
                <a14:m>
                  <m:oMath xmlns:m="http://schemas.openxmlformats.org/officeDocument/2006/math">
                    <m:r>
                      <a:rPr lang="en-US" b="0" i="1" smtClean="0">
                        <a:latin typeface="Cambria Math" panose="02040503050406030204" pitchFamily="18" charset="0"/>
                      </a:rPr>
                      <m:t>𝑓</m:t>
                    </m:r>
                  </m:oMath>
                </a14:m>
                <a:r>
                  <a:rPr lang="en-US" dirty="0"/>
                  <a:t>: Emulation function mapping inputs to outcomes</a:t>
                </a:r>
              </a:p>
              <a:p>
                <a:pPr lvl="1"/>
                <a14:m>
                  <m:oMath xmlns:m="http://schemas.openxmlformats.org/officeDocument/2006/math">
                    <m:r>
                      <a:rPr lang="en-US" b="0" i="1" smtClean="0">
                        <a:latin typeface="Cambria Math" panose="02040503050406030204" pitchFamily="18" charset="0"/>
                      </a:rPr>
                      <m:t>𝐾</m:t>
                    </m:r>
                  </m:oMath>
                </a14:m>
                <a:r>
                  <a:rPr lang="en-US" dirty="0"/>
                  <a:t>: Kernel function describing emulation function</a:t>
                </a:r>
              </a:p>
              <a:p>
                <a:pPr lvl="1"/>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oMath>
                </a14:m>
                <a:r>
                  <a:rPr lang="en-US" dirty="0"/>
                  <a:t>: Parameters of the GP to be fit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𝑁</m:t>
                        </m:r>
                      </m:sub>
                    </m:sSub>
                    <m:r>
                      <a:rPr lang="en-US" b="0" i="1" smtClean="0">
                        <a:latin typeface="Cambria Math" panose="02040503050406030204" pitchFamily="18" charset="0"/>
                      </a:rPr>
                      <m:t>:</m:t>
                    </m:r>
                  </m:oMath>
                </a14:m>
                <a:r>
                  <a:rPr lang="en-US" dirty="0"/>
                  <a:t> Identity matrix with size equal to the number of observations used to fit the GP</a:t>
                </a:r>
              </a:p>
            </p:txBody>
          </p:sp>
        </mc:Choice>
        <mc:Fallback xmlns="">
          <p:sp>
            <p:nvSpPr>
              <p:cNvPr id="3" name="Content Placeholder 2">
                <a:extLst>
                  <a:ext uri="{FF2B5EF4-FFF2-40B4-BE49-F238E27FC236}">
                    <a16:creationId xmlns:a16="http://schemas.microsoft.com/office/drawing/2014/main" id="{B7322A60-FAE0-4650-BA87-8CA238A2FD98}"/>
                  </a:ext>
                </a:extLst>
              </p:cNvPr>
              <p:cNvSpPr>
                <a:spLocks noGrp="1" noRot="1" noChangeAspect="1" noMove="1" noResize="1" noEditPoints="1" noAdjustHandles="1" noChangeArrowheads="1" noChangeShapeType="1" noTextEdit="1"/>
              </p:cNvSpPr>
              <p:nvPr>
                <p:ph idx="1"/>
              </p:nvPr>
            </p:nvSpPr>
            <p:spPr>
              <a:xfrm>
                <a:off x="720648" y="1429233"/>
                <a:ext cx="10058400" cy="5227206"/>
              </a:xfrm>
              <a:blipFill>
                <a:blip r:embed="rId3"/>
                <a:stretch>
                  <a:fillRect l="-606" t="-104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B035CC4-01ED-4671-94F6-CC37D9BA8227}"/>
              </a:ext>
            </a:extLst>
          </p:cNvPr>
          <p:cNvSpPr>
            <a:spLocks noGrp="1"/>
          </p:cNvSpPr>
          <p:nvPr>
            <p:ph type="sldNum" sz="quarter" idx="12"/>
          </p:nvPr>
        </p:nvSpPr>
        <p:spPr/>
        <p:txBody>
          <a:bodyPr/>
          <a:lstStyle/>
          <a:p>
            <a:fld id="{6113E31D-E2AB-40D1-8B51-AFA5AFEF393A}" type="slidenum">
              <a:rPr lang="en-US" smtClean="0"/>
              <a:t>16</a:t>
            </a:fld>
            <a:endParaRPr lang="en-US" dirty="0"/>
          </a:p>
        </p:txBody>
      </p:sp>
    </p:spTree>
    <p:extLst>
      <p:ext uri="{BB962C8B-B14F-4D97-AF65-F5344CB8AC3E}">
        <p14:creationId xmlns:p14="http://schemas.microsoft.com/office/powerpoint/2010/main" val="26056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FC34B-6F29-4AA3-A64C-B262348D9DB3}"/>
              </a:ext>
            </a:extLst>
          </p:cNvPr>
          <p:cNvSpPr>
            <a:spLocks noGrp="1"/>
          </p:cNvSpPr>
          <p:nvPr>
            <p:ph type="title"/>
          </p:nvPr>
        </p:nvSpPr>
        <p:spPr/>
        <p:txBody>
          <a:bodyPr/>
          <a:lstStyle/>
          <a:p>
            <a:r>
              <a:rPr lang="en-US" dirty="0"/>
              <a:t>Gaussian Process Fits</a:t>
            </a:r>
          </a:p>
        </p:txBody>
      </p:sp>
      <p:sp>
        <p:nvSpPr>
          <p:cNvPr id="4" name="Slide Number Placeholder 3">
            <a:extLst>
              <a:ext uri="{FF2B5EF4-FFF2-40B4-BE49-F238E27FC236}">
                <a16:creationId xmlns:a16="http://schemas.microsoft.com/office/drawing/2014/main" id="{FC9B0BE6-FA64-45B2-9256-64C93E084CF4}"/>
              </a:ext>
            </a:extLst>
          </p:cNvPr>
          <p:cNvSpPr>
            <a:spLocks noGrp="1"/>
          </p:cNvSpPr>
          <p:nvPr>
            <p:ph type="sldNum" sz="quarter" idx="12"/>
          </p:nvPr>
        </p:nvSpPr>
        <p:spPr/>
        <p:txBody>
          <a:bodyPr/>
          <a:lstStyle/>
          <a:p>
            <a:fld id="{6113E31D-E2AB-40D1-8B51-AFA5AFEF393A}" type="slidenum">
              <a:rPr lang="en-US" smtClean="0"/>
              <a:t>17</a:t>
            </a:fld>
            <a:endParaRPr lang="en-US" dirty="0"/>
          </a:p>
        </p:txBody>
      </p:sp>
      <p:pic>
        <p:nvPicPr>
          <p:cNvPr id="6" name="Picture 5" descr="A close up of a map&#10;&#10;Description automatically generated">
            <a:extLst>
              <a:ext uri="{FF2B5EF4-FFF2-40B4-BE49-F238E27FC236}">
                <a16:creationId xmlns:a16="http://schemas.microsoft.com/office/drawing/2014/main" id="{89B7C351-E9AF-4BF7-9EA9-FCB827F8BEBC}"/>
              </a:ext>
            </a:extLst>
          </p:cNvPr>
          <p:cNvPicPr>
            <a:picLocks noChangeAspect="1"/>
          </p:cNvPicPr>
          <p:nvPr/>
        </p:nvPicPr>
        <p:blipFill>
          <a:blip r:embed="rId3"/>
          <a:stretch>
            <a:fillRect/>
          </a:stretch>
        </p:blipFill>
        <p:spPr>
          <a:xfrm>
            <a:off x="64951" y="796278"/>
            <a:ext cx="4023360" cy="3903658"/>
          </a:xfrm>
          <a:prstGeom prst="rect">
            <a:avLst/>
          </a:prstGeom>
        </p:spPr>
      </p:pic>
      <p:pic>
        <p:nvPicPr>
          <p:cNvPr id="8" name="Picture 7" descr="A close up of a map&#10;&#10;Description automatically generated">
            <a:extLst>
              <a:ext uri="{FF2B5EF4-FFF2-40B4-BE49-F238E27FC236}">
                <a16:creationId xmlns:a16="http://schemas.microsoft.com/office/drawing/2014/main" id="{0F0C1A1F-B1CA-4679-9B7B-7575410C0F24}"/>
              </a:ext>
            </a:extLst>
          </p:cNvPr>
          <p:cNvPicPr>
            <a:picLocks noChangeAspect="1"/>
          </p:cNvPicPr>
          <p:nvPr/>
        </p:nvPicPr>
        <p:blipFill>
          <a:blip r:embed="rId4"/>
          <a:stretch>
            <a:fillRect/>
          </a:stretch>
        </p:blipFill>
        <p:spPr>
          <a:xfrm>
            <a:off x="4084320" y="796278"/>
            <a:ext cx="4023360" cy="3916957"/>
          </a:xfrm>
          <a:prstGeom prst="rect">
            <a:avLst/>
          </a:prstGeom>
        </p:spPr>
      </p:pic>
      <p:pic>
        <p:nvPicPr>
          <p:cNvPr id="10" name="Picture 9" descr="A close up of a map&#10;&#10;Description automatically generated">
            <a:extLst>
              <a:ext uri="{FF2B5EF4-FFF2-40B4-BE49-F238E27FC236}">
                <a16:creationId xmlns:a16="http://schemas.microsoft.com/office/drawing/2014/main" id="{A13EA700-35D9-499C-934B-003B11FCE751}"/>
              </a:ext>
            </a:extLst>
          </p:cNvPr>
          <p:cNvPicPr>
            <a:picLocks noChangeAspect="1"/>
          </p:cNvPicPr>
          <p:nvPr/>
        </p:nvPicPr>
        <p:blipFill>
          <a:blip r:embed="rId5"/>
          <a:stretch>
            <a:fillRect/>
          </a:stretch>
        </p:blipFill>
        <p:spPr>
          <a:xfrm>
            <a:off x="8107680" y="789629"/>
            <a:ext cx="4023360" cy="3910307"/>
          </a:xfrm>
          <a:prstGeom prst="rect">
            <a:avLst/>
          </a:prstGeom>
        </p:spPr>
      </p:pic>
      <p:sp>
        <p:nvSpPr>
          <p:cNvPr id="11" name="TextBox 10">
            <a:extLst>
              <a:ext uri="{FF2B5EF4-FFF2-40B4-BE49-F238E27FC236}">
                <a16:creationId xmlns:a16="http://schemas.microsoft.com/office/drawing/2014/main" id="{CAEAAFF9-A3FF-486A-8D58-9883509C3940}"/>
              </a:ext>
            </a:extLst>
          </p:cNvPr>
          <p:cNvSpPr txBox="1"/>
          <p:nvPr/>
        </p:nvSpPr>
        <p:spPr>
          <a:xfrm>
            <a:off x="308683" y="4770025"/>
            <a:ext cx="3775637" cy="1323439"/>
          </a:xfrm>
          <a:prstGeom prst="rect">
            <a:avLst/>
          </a:prstGeom>
          <a:noFill/>
        </p:spPr>
        <p:txBody>
          <a:bodyPr wrap="square" rtlCol="0">
            <a:spAutoFit/>
          </a:bodyPr>
          <a:lstStyle/>
          <a:p>
            <a:r>
              <a:rPr lang="en-US" sz="1600" dirty="0"/>
              <a:t>Traditionally, parameters of GP are fit with maximum likelihood and then treated as certain. Observed outcomes are fit perfectly and intermediate points are uncertain.</a:t>
            </a:r>
          </a:p>
        </p:txBody>
      </p:sp>
      <p:sp>
        <p:nvSpPr>
          <p:cNvPr id="12" name="TextBox 11">
            <a:extLst>
              <a:ext uri="{FF2B5EF4-FFF2-40B4-BE49-F238E27FC236}">
                <a16:creationId xmlns:a16="http://schemas.microsoft.com/office/drawing/2014/main" id="{ED82E328-FE1E-4310-A442-0A832150C5E1}"/>
              </a:ext>
            </a:extLst>
          </p:cNvPr>
          <p:cNvSpPr txBox="1"/>
          <p:nvPr/>
        </p:nvSpPr>
        <p:spPr>
          <a:xfrm>
            <a:off x="4332043" y="4770998"/>
            <a:ext cx="3775637" cy="1815882"/>
          </a:xfrm>
          <a:prstGeom prst="rect">
            <a:avLst/>
          </a:prstGeom>
          <a:noFill/>
        </p:spPr>
        <p:txBody>
          <a:bodyPr wrap="square" rtlCol="0">
            <a:spAutoFit/>
          </a:bodyPr>
          <a:lstStyle/>
          <a:p>
            <a:r>
              <a:rPr lang="en-US" sz="1600" dirty="0"/>
              <a:t>Traditional framework does not accommodate any noise in outcomes and is therefore prone to overfitting in that case. Uncertainty in parameters is difficult to propagate because distribution of estimates are difficult to describe.</a:t>
            </a:r>
          </a:p>
        </p:txBody>
      </p:sp>
      <p:sp>
        <p:nvSpPr>
          <p:cNvPr id="13" name="TextBox 12">
            <a:extLst>
              <a:ext uri="{FF2B5EF4-FFF2-40B4-BE49-F238E27FC236}">
                <a16:creationId xmlns:a16="http://schemas.microsoft.com/office/drawing/2014/main" id="{77CD7603-351E-4A23-A124-816D3FCC2786}"/>
              </a:ext>
            </a:extLst>
          </p:cNvPr>
          <p:cNvSpPr txBox="1"/>
          <p:nvPr/>
        </p:nvSpPr>
        <p:spPr>
          <a:xfrm>
            <a:off x="8355403" y="4770025"/>
            <a:ext cx="3775637" cy="1815882"/>
          </a:xfrm>
          <a:prstGeom prst="rect">
            <a:avLst/>
          </a:prstGeom>
          <a:noFill/>
        </p:spPr>
        <p:txBody>
          <a:bodyPr wrap="square" rtlCol="0">
            <a:spAutoFit/>
          </a:bodyPr>
          <a:lstStyle/>
          <a:p>
            <a:r>
              <a:rPr lang="en-US" sz="1600" dirty="0"/>
              <a:t>We utilize a Bayesian approach that specifies priors over GP parameters. Our procedure produces samples of parameters from their respective posterior distributions, allowing us to easily propagate parameter uncertainty through to outcomes.</a:t>
            </a:r>
          </a:p>
        </p:txBody>
      </p:sp>
    </p:spTree>
    <p:extLst>
      <p:ext uri="{BB962C8B-B14F-4D97-AF65-F5344CB8AC3E}">
        <p14:creationId xmlns:p14="http://schemas.microsoft.com/office/powerpoint/2010/main" val="2457153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E0936-FCCD-4E75-AB0D-31ED9456AA15}"/>
              </a:ext>
            </a:extLst>
          </p:cNvPr>
          <p:cNvSpPr>
            <a:spLocks noGrp="1"/>
          </p:cNvSpPr>
          <p:nvPr>
            <p:ph type="title"/>
          </p:nvPr>
        </p:nvSpPr>
        <p:spPr/>
        <p:txBody>
          <a:bodyPr/>
          <a:lstStyle/>
          <a:p>
            <a:r>
              <a:rPr lang="en-US" dirty="0"/>
              <a:t>System and Emulation Description</a:t>
            </a:r>
          </a:p>
        </p:txBody>
      </p:sp>
      <p:sp>
        <p:nvSpPr>
          <p:cNvPr id="3" name="Content Placeholder 2">
            <a:extLst>
              <a:ext uri="{FF2B5EF4-FFF2-40B4-BE49-F238E27FC236}">
                <a16:creationId xmlns:a16="http://schemas.microsoft.com/office/drawing/2014/main" id="{2BCDD22E-AEF4-4F98-B040-110632D62A79}"/>
              </a:ext>
            </a:extLst>
          </p:cNvPr>
          <p:cNvSpPr>
            <a:spLocks noGrp="1"/>
          </p:cNvSpPr>
          <p:nvPr>
            <p:ph idx="1"/>
          </p:nvPr>
        </p:nvSpPr>
        <p:spPr>
          <a:xfrm>
            <a:off x="720648" y="1429233"/>
            <a:ext cx="5715190" cy="4948270"/>
          </a:xfrm>
        </p:spPr>
        <p:txBody>
          <a:bodyPr/>
          <a:lstStyle/>
          <a:p>
            <a:r>
              <a:rPr lang="en-US" dirty="0"/>
              <a:t>We focus on a cyber-physical model of a PWR system</a:t>
            </a:r>
          </a:p>
          <a:p>
            <a:r>
              <a:rPr lang="en-US" dirty="0"/>
              <a:t>A numerical model (implemented in Simulink) describes the pressurizer and includes electric variable heaters, electric backup heaters, and a spray valve to dynamically control system pressure</a:t>
            </a:r>
          </a:p>
          <a:p>
            <a:r>
              <a:rPr lang="en-US" dirty="0"/>
              <a:t>An emulation-based model of cyber components (implemented in </a:t>
            </a:r>
            <a:r>
              <a:rPr lang="en-US" dirty="0" err="1"/>
              <a:t>minimega</a:t>
            </a:r>
            <a:r>
              <a:rPr lang="en-US" dirty="0"/>
              <a:t>, shown on right) contains virtual machines that implement a supervisory control and data acquisition (SCADA) server, a router, network switches, and remote terminal units and programmable logic controllers that sense pressure and actuate heater and/or sprayer</a:t>
            </a:r>
          </a:p>
        </p:txBody>
      </p:sp>
      <p:sp>
        <p:nvSpPr>
          <p:cNvPr id="4" name="Slide Number Placeholder 3">
            <a:extLst>
              <a:ext uri="{FF2B5EF4-FFF2-40B4-BE49-F238E27FC236}">
                <a16:creationId xmlns:a16="http://schemas.microsoft.com/office/drawing/2014/main" id="{B9CEC80A-150E-4F3D-96E8-549695129BD1}"/>
              </a:ext>
            </a:extLst>
          </p:cNvPr>
          <p:cNvSpPr>
            <a:spLocks noGrp="1"/>
          </p:cNvSpPr>
          <p:nvPr>
            <p:ph type="sldNum" sz="quarter" idx="12"/>
          </p:nvPr>
        </p:nvSpPr>
        <p:spPr/>
        <p:txBody>
          <a:bodyPr/>
          <a:lstStyle/>
          <a:p>
            <a:fld id="{6113E31D-E2AB-40D1-8B51-AFA5AFEF393A}" type="slidenum">
              <a:rPr lang="en-US" smtClean="0"/>
              <a:t>18</a:t>
            </a:fld>
            <a:endParaRPr lang="en-US" dirty="0"/>
          </a:p>
        </p:txBody>
      </p:sp>
      <p:pic>
        <p:nvPicPr>
          <p:cNvPr id="6" name="Picture 5" descr="A screenshot of a cell phone&#10;&#10;Description automatically generated">
            <a:extLst>
              <a:ext uri="{FF2B5EF4-FFF2-40B4-BE49-F238E27FC236}">
                <a16:creationId xmlns:a16="http://schemas.microsoft.com/office/drawing/2014/main" id="{C7A3E949-CD0F-45BF-A07D-1BAB43A28B02}"/>
              </a:ext>
            </a:extLst>
          </p:cNvPr>
          <p:cNvPicPr>
            <a:picLocks noChangeAspect="1"/>
          </p:cNvPicPr>
          <p:nvPr/>
        </p:nvPicPr>
        <p:blipFill>
          <a:blip r:embed="rId3"/>
          <a:stretch>
            <a:fillRect/>
          </a:stretch>
        </p:blipFill>
        <p:spPr>
          <a:xfrm>
            <a:off x="6435838" y="2074568"/>
            <a:ext cx="5437414" cy="3657600"/>
          </a:xfrm>
          <a:prstGeom prst="rect">
            <a:avLst/>
          </a:prstGeom>
        </p:spPr>
      </p:pic>
    </p:spTree>
    <p:extLst>
      <p:ext uri="{BB962C8B-B14F-4D97-AF65-F5344CB8AC3E}">
        <p14:creationId xmlns:p14="http://schemas.microsoft.com/office/powerpoint/2010/main" val="260715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578F4-AA03-4BE0-81BB-DC4FFBBCCF36}"/>
              </a:ext>
            </a:extLst>
          </p:cNvPr>
          <p:cNvSpPr>
            <a:spLocks noGrp="1"/>
          </p:cNvSpPr>
          <p:nvPr>
            <p:ph type="title"/>
          </p:nvPr>
        </p:nvSpPr>
        <p:spPr/>
        <p:txBody>
          <a:bodyPr/>
          <a:lstStyle/>
          <a:p>
            <a:r>
              <a:rPr lang="en-US" dirty="0"/>
              <a:t>Disruption, Quantities of Interest, and Sampling Procedure</a:t>
            </a:r>
          </a:p>
        </p:txBody>
      </p:sp>
      <p:sp>
        <p:nvSpPr>
          <p:cNvPr id="3" name="Content Placeholder 2">
            <a:extLst>
              <a:ext uri="{FF2B5EF4-FFF2-40B4-BE49-F238E27FC236}">
                <a16:creationId xmlns:a16="http://schemas.microsoft.com/office/drawing/2014/main" id="{F50179C3-0263-40C9-A045-A7AB36F16B62}"/>
              </a:ext>
            </a:extLst>
          </p:cNvPr>
          <p:cNvSpPr>
            <a:spLocks noGrp="1"/>
          </p:cNvSpPr>
          <p:nvPr>
            <p:ph idx="1"/>
          </p:nvPr>
        </p:nvSpPr>
        <p:spPr>
          <a:xfrm>
            <a:off x="720647" y="1429233"/>
            <a:ext cx="10391933" cy="5233656"/>
          </a:xfrm>
        </p:spPr>
        <p:txBody>
          <a:bodyPr/>
          <a:lstStyle/>
          <a:p>
            <a:r>
              <a:rPr lang="en-US" dirty="0"/>
              <a:t>Disruption:</a:t>
            </a:r>
          </a:p>
          <a:p>
            <a:pPr lvl="1"/>
            <a:r>
              <a:rPr lang="en-US" dirty="0"/>
              <a:t>An attacker targets either heater actuator, sprayer actuator, or both actuators, each with probability 1/3</a:t>
            </a:r>
          </a:p>
          <a:p>
            <a:pPr lvl="1"/>
            <a:r>
              <a:rPr lang="en-US" dirty="0"/>
              <a:t>The attacker continuously injects false values to targeted actuator(s) for two minutes. Injected values are constant over the attack and are assumed to be uniformly distributed over [0, 100]</a:t>
            </a:r>
          </a:p>
          <a:p>
            <a:r>
              <a:rPr lang="en-US" dirty="0"/>
              <a:t>Inputs to emulation: Which actuator is targeted, what values are injected to targeted actuator(s)</a:t>
            </a:r>
          </a:p>
          <a:p>
            <a:r>
              <a:rPr lang="en-US" dirty="0"/>
              <a:t>Severe consequences can occur if differential pressure of heater or sprayer exceeds 1 MPa</a:t>
            </a:r>
          </a:p>
          <a:p>
            <a:r>
              <a:rPr lang="en-US" dirty="0"/>
              <a:t>We focus on estimating probability that differential pressure will exceed 1 MPa at any point in the two minute attack, conditional on which actuator is targeted and values injected to targeted actuator(s)</a:t>
            </a:r>
          </a:p>
          <a:p>
            <a:r>
              <a:rPr lang="en-US" dirty="0"/>
              <a:t>Inputs used to fit the GP were generated with Latin hypercube sampling; emulation was run with those inputs and outcomes were recorded</a:t>
            </a:r>
          </a:p>
          <a:p>
            <a:r>
              <a:rPr lang="en-US" dirty="0"/>
              <a:t>Standard GP model was adapted to describe binary outcomes; GP was fit using the Stan platform, with 1000 warmup iterations and 1000 sampling iterations</a:t>
            </a:r>
          </a:p>
          <a:p>
            <a:endParaRPr lang="en-US" dirty="0"/>
          </a:p>
          <a:p>
            <a:endParaRPr lang="en-US" dirty="0"/>
          </a:p>
        </p:txBody>
      </p:sp>
      <p:sp>
        <p:nvSpPr>
          <p:cNvPr id="4" name="Slide Number Placeholder 3">
            <a:extLst>
              <a:ext uri="{FF2B5EF4-FFF2-40B4-BE49-F238E27FC236}">
                <a16:creationId xmlns:a16="http://schemas.microsoft.com/office/drawing/2014/main" id="{4F351A8D-CDF5-456C-8AD5-0E033783D402}"/>
              </a:ext>
            </a:extLst>
          </p:cNvPr>
          <p:cNvSpPr>
            <a:spLocks noGrp="1"/>
          </p:cNvSpPr>
          <p:nvPr>
            <p:ph type="sldNum" sz="quarter" idx="12"/>
          </p:nvPr>
        </p:nvSpPr>
        <p:spPr/>
        <p:txBody>
          <a:bodyPr/>
          <a:lstStyle/>
          <a:p>
            <a:fld id="{6113E31D-E2AB-40D1-8B51-AFA5AFEF393A}" type="slidenum">
              <a:rPr lang="en-US" smtClean="0"/>
              <a:t>19</a:t>
            </a:fld>
            <a:endParaRPr lang="en-US" dirty="0"/>
          </a:p>
        </p:txBody>
      </p:sp>
    </p:spTree>
    <p:extLst>
      <p:ext uri="{BB962C8B-B14F-4D97-AF65-F5344CB8AC3E}">
        <p14:creationId xmlns:p14="http://schemas.microsoft.com/office/powerpoint/2010/main" val="160466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4152B-2796-406B-B779-4DD9D4E48B19}"/>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D182868-4335-40A0-B7FF-B5F83EB53D2A}"/>
              </a:ext>
            </a:extLst>
          </p:cNvPr>
          <p:cNvSpPr>
            <a:spLocks noGrp="1"/>
          </p:cNvSpPr>
          <p:nvPr>
            <p:ph idx="1"/>
          </p:nvPr>
        </p:nvSpPr>
        <p:spPr>
          <a:xfrm>
            <a:off x="720648" y="1429233"/>
            <a:ext cx="10001014" cy="5068995"/>
          </a:xfrm>
        </p:spPr>
        <p:txBody>
          <a:bodyPr/>
          <a:lstStyle/>
          <a:p>
            <a:r>
              <a:rPr lang="en-US" dirty="0"/>
              <a:t>Ph.D. in Economics from University of Oregon in 2017</a:t>
            </a:r>
          </a:p>
          <a:p>
            <a:r>
              <a:rPr lang="en-US" dirty="0"/>
              <a:t>Joined Sandia National Laboratories in 2017 into Cyber Resilience R&amp;D group</a:t>
            </a:r>
          </a:p>
          <a:p>
            <a:pPr lvl="1"/>
            <a:r>
              <a:rPr lang="en-US" dirty="0"/>
              <a:t>Within group: Developed metrics to assess resilience of cyber-physical systems, performed statistical analyses on cyber emulation experiments, performed risk/resilience/red team studies for specific cyber systems/applications</a:t>
            </a:r>
          </a:p>
          <a:p>
            <a:pPr lvl="1"/>
            <a:r>
              <a:rPr lang="en-US" dirty="0"/>
              <a:t>Matrixing: Interagency Nuclear Safety Review Board/Mars 2020, analyses of economic impact of natural disasters and radiological attacks, risk/reliability analyses of specific (non-cyber) systems</a:t>
            </a:r>
          </a:p>
          <a:p>
            <a:r>
              <a:rPr lang="en-US" dirty="0"/>
              <a:t>Joined Sandia’s Strategic Futures and Policy Analysis group in March 2020</a:t>
            </a:r>
          </a:p>
          <a:p>
            <a:pPr lvl="1"/>
            <a:r>
              <a:rPr lang="en-US" dirty="0"/>
              <a:t>Conducting and informing mission-enabling policy studies: Telecommuting/hybrid work posture, COVID-19 impacts, chip manufacturing facility cyber risk study</a:t>
            </a:r>
          </a:p>
          <a:p>
            <a:pPr lvl="1"/>
            <a:r>
              <a:rPr lang="en-US" dirty="0"/>
              <a:t>Conducting and informing policy studies: Space infrastructure study (Air Force Office of Scientific Research), public perceptions of nuclear weapons and deterrence (Institute for Public Policy Research and Analysis)</a:t>
            </a:r>
          </a:p>
          <a:p>
            <a:pPr lvl="1"/>
            <a:r>
              <a:rPr lang="en-US" dirty="0"/>
              <a:t>Leading and contributing to studies in Sandia’s Global Futures series: Space Futures, Future of Collective Security, Future of Economic Value and National Security (lead), Future R&amp;D Ecosystems, Future of Arms Control, Future of Knowledge Management (lead)</a:t>
            </a:r>
          </a:p>
        </p:txBody>
      </p:sp>
      <p:sp>
        <p:nvSpPr>
          <p:cNvPr id="4" name="Slide Number Placeholder 3">
            <a:extLst>
              <a:ext uri="{FF2B5EF4-FFF2-40B4-BE49-F238E27FC236}">
                <a16:creationId xmlns:a16="http://schemas.microsoft.com/office/drawing/2014/main" id="{395CDBDC-E3E9-411A-97C2-A78C08D1428E}"/>
              </a:ext>
            </a:extLst>
          </p:cNvPr>
          <p:cNvSpPr>
            <a:spLocks noGrp="1"/>
          </p:cNvSpPr>
          <p:nvPr>
            <p:ph type="sldNum" sz="quarter" idx="12"/>
          </p:nvPr>
        </p:nvSpPr>
        <p:spPr/>
        <p:txBody>
          <a:bodyPr/>
          <a:lstStyle/>
          <a:p>
            <a:fld id="{6113E31D-E2AB-40D1-8B51-AFA5AFEF393A}" type="slidenum">
              <a:rPr lang="en-US" smtClean="0"/>
              <a:t>2</a:t>
            </a:fld>
            <a:endParaRPr lang="en-US" dirty="0"/>
          </a:p>
        </p:txBody>
      </p:sp>
    </p:spTree>
    <p:extLst>
      <p:ext uri="{BB962C8B-B14F-4D97-AF65-F5344CB8AC3E}">
        <p14:creationId xmlns:p14="http://schemas.microsoft.com/office/powerpoint/2010/main" val="246759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6BC4-8167-4145-8BF7-839233C80822}"/>
              </a:ext>
            </a:extLst>
          </p:cNvPr>
          <p:cNvSpPr>
            <a:spLocks noGrp="1"/>
          </p:cNvSpPr>
          <p:nvPr>
            <p:ph type="title"/>
          </p:nvPr>
        </p:nvSpPr>
        <p:spPr/>
        <p:txBody>
          <a:bodyPr/>
          <a:lstStyle/>
          <a:p>
            <a:r>
              <a:rPr lang="en-US" dirty="0"/>
              <a:t>Conditional Probability Estimates</a:t>
            </a:r>
          </a:p>
        </p:txBody>
      </p:sp>
      <p:sp>
        <p:nvSpPr>
          <p:cNvPr id="4" name="Slide Number Placeholder 3">
            <a:extLst>
              <a:ext uri="{FF2B5EF4-FFF2-40B4-BE49-F238E27FC236}">
                <a16:creationId xmlns:a16="http://schemas.microsoft.com/office/drawing/2014/main" id="{9F2799D4-33C4-4946-A3F2-0A77E8FE157E}"/>
              </a:ext>
            </a:extLst>
          </p:cNvPr>
          <p:cNvSpPr>
            <a:spLocks noGrp="1"/>
          </p:cNvSpPr>
          <p:nvPr>
            <p:ph type="sldNum" sz="quarter" idx="12"/>
          </p:nvPr>
        </p:nvSpPr>
        <p:spPr/>
        <p:txBody>
          <a:bodyPr/>
          <a:lstStyle/>
          <a:p>
            <a:fld id="{6113E31D-E2AB-40D1-8B51-AFA5AFEF393A}" type="slidenum">
              <a:rPr lang="en-US" smtClean="0"/>
              <a:t>20</a:t>
            </a:fld>
            <a:endParaRPr lang="en-US" dirty="0"/>
          </a:p>
        </p:txBody>
      </p:sp>
      <p:pic>
        <p:nvPicPr>
          <p:cNvPr id="11" name="Picture 10">
            <a:extLst>
              <a:ext uri="{FF2B5EF4-FFF2-40B4-BE49-F238E27FC236}">
                <a16:creationId xmlns:a16="http://schemas.microsoft.com/office/drawing/2014/main" id="{FADE3C07-1286-451D-B957-EE78212FD97B}"/>
              </a:ext>
            </a:extLst>
          </p:cNvPr>
          <p:cNvPicPr>
            <a:picLocks noChangeAspect="1"/>
          </p:cNvPicPr>
          <p:nvPr/>
        </p:nvPicPr>
        <p:blipFill>
          <a:blip r:embed="rId3"/>
          <a:stretch>
            <a:fillRect/>
          </a:stretch>
        </p:blipFill>
        <p:spPr>
          <a:xfrm>
            <a:off x="64951" y="802777"/>
            <a:ext cx="3931920" cy="3909748"/>
          </a:xfrm>
          <a:prstGeom prst="rect">
            <a:avLst/>
          </a:prstGeom>
        </p:spPr>
      </p:pic>
      <p:pic>
        <p:nvPicPr>
          <p:cNvPr id="12" name="Picture 11">
            <a:extLst>
              <a:ext uri="{FF2B5EF4-FFF2-40B4-BE49-F238E27FC236}">
                <a16:creationId xmlns:a16="http://schemas.microsoft.com/office/drawing/2014/main" id="{0E15DA9D-F1E7-4E05-87DB-FF3D694C7D12}"/>
              </a:ext>
            </a:extLst>
          </p:cNvPr>
          <p:cNvPicPr>
            <a:picLocks noChangeAspect="1"/>
          </p:cNvPicPr>
          <p:nvPr/>
        </p:nvPicPr>
        <p:blipFill>
          <a:blip r:embed="rId4"/>
          <a:stretch>
            <a:fillRect/>
          </a:stretch>
        </p:blipFill>
        <p:spPr>
          <a:xfrm>
            <a:off x="4130040" y="802777"/>
            <a:ext cx="3931920" cy="3895309"/>
          </a:xfrm>
          <a:prstGeom prst="rect">
            <a:avLst/>
          </a:prstGeom>
        </p:spPr>
      </p:pic>
      <p:pic>
        <p:nvPicPr>
          <p:cNvPr id="13" name="Picture 12">
            <a:extLst>
              <a:ext uri="{FF2B5EF4-FFF2-40B4-BE49-F238E27FC236}">
                <a16:creationId xmlns:a16="http://schemas.microsoft.com/office/drawing/2014/main" id="{C28943E0-9D53-4F14-BF1D-0F8261F583BF}"/>
              </a:ext>
            </a:extLst>
          </p:cNvPr>
          <p:cNvPicPr>
            <a:picLocks noChangeAspect="1"/>
          </p:cNvPicPr>
          <p:nvPr/>
        </p:nvPicPr>
        <p:blipFill>
          <a:blip r:embed="rId5"/>
          <a:stretch>
            <a:fillRect/>
          </a:stretch>
        </p:blipFill>
        <p:spPr>
          <a:xfrm>
            <a:off x="8195129" y="802777"/>
            <a:ext cx="3931920" cy="3828448"/>
          </a:xfrm>
          <a:prstGeom prst="rect">
            <a:avLst/>
          </a:prstGeom>
        </p:spPr>
      </p:pic>
      <p:sp>
        <p:nvSpPr>
          <p:cNvPr id="14" name="TextBox 13">
            <a:extLst>
              <a:ext uri="{FF2B5EF4-FFF2-40B4-BE49-F238E27FC236}">
                <a16:creationId xmlns:a16="http://schemas.microsoft.com/office/drawing/2014/main" id="{7B8C1DDE-8810-4721-B48C-6A1BA1B7296C}"/>
              </a:ext>
            </a:extLst>
          </p:cNvPr>
          <p:cNvSpPr txBox="1"/>
          <p:nvPr/>
        </p:nvSpPr>
        <p:spPr>
          <a:xfrm>
            <a:off x="308683" y="4770025"/>
            <a:ext cx="3775637" cy="1077218"/>
          </a:xfrm>
          <a:prstGeom prst="rect">
            <a:avLst/>
          </a:prstGeom>
          <a:noFill/>
        </p:spPr>
        <p:txBody>
          <a:bodyPr wrap="square" rtlCol="0">
            <a:spAutoFit/>
          </a:bodyPr>
          <a:lstStyle/>
          <a:p>
            <a:r>
              <a:rPr lang="en-US" sz="1600" dirty="0"/>
              <a:t>Probability of reaching 1 MPa threshold when only the heater actuator is targeted, conditional on values injected to heater actuator</a:t>
            </a:r>
          </a:p>
        </p:txBody>
      </p:sp>
      <p:sp>
        <p:nvSpPr>
          <p:cNvPr id="15" name="TextBox 14">
            <a:extLst>
              <a:ext uri="{FF2B5EF4-FFF2-40B4-BE49-F238E27FC236}">
                <a16:creationId xmlns:a16="http://schemas.microsoft.com/office/drawing/2014/main" id="{E94B68A4-14B6-4A99-874D-BC687E34F8AA}"/>
              </a:ext>
            </a:extLst>
          </p:cNvPr>
          <p:cNvSpPr txBox="1"/>
          <p:nvPr/>
        </p:nvSpPr>
        <p:spPr>
          <a:xfrm>
            <a:off x="4332043" y="4770998"/>
            <a:ext cx="3775637" cy="1077218"/>
          </a:xfrm>
          <a:prstGeom prst="rect">
            <a:avLst/>
          </a:prstGeom>
          <a:noFill/>
        </p:spPr>
        <p:txBody>
          <a:bodyPr wrap="square" rtlCol="0">
            <a:spAutoFit/>
          </a:bodyPr>
          <a:lstStyle/>
          <a:p>
            <a:r>
              <a:rPr lang="en-US" sz="1600" dirty="0"/>
              <a:t>Probability of reaching 1 MPa threshold when only the sprayer actuator is targeted, conditional on values injected to sprayer actuator</a:t>
            </a:r>
          </a:p>
        </p:txBody>
      </p:sp>
      <p:sp>
        <p:nvSpPr>
          <p:cNvPr id="16" name="TextBox 15">
            <a:extLst>
              <a:ext uri="{FF2B5EF4-FFF2-40B4-BE49-F238E27FC236}">
                <a16:creationId xmlns:a16="http://schemas.microsoft.com/office/drawing/2014/main" id="{2587984B-8B53-45E5-B686-291D952A04DD}"/>
              </a:ext>
            </a:extLst>
          </p:cNvPr>
          <p:cNvSpPr txBox="1"/>
          <p:nvPr/>
        </p:nvSpPr>
        <p:spPr>
          <a:xfrm>
            <a:off x="8355403" y="4770025"/>
            <a:ext cx="3775637" cy="1077218"/>
          </a:xfrm>
          <a:prstGeom prst="rect">
            <a:avLst/>
          </a:prstGeom>
          <a:noFill/>
        </p:spPr>
        <p:txBody>
          <a:bodyPr wrap="square" rtlCol="0">
            <a:spAutoFit/>
          </a:bodyPr>
          <a:lstStyle/>
          <a:p>
            <a:r>
              <a:rPr lang="en-US" sz="1600" dirty="0"/>
              <a:t>Probability of reaching 1 MPa threshold when both actuators are targeted, conditional on values injected to both actuators</a:t>
            </a:r>
          </a:p>
        </p:txBody>
      </p:sp>
    </p:spTree>
    <p:extLst>
      <p:ext uri="{BB962C8B-B14F-4D97-AF65-F5344CB8AC3E}">
        <p14:creationId xmlns:p14="http://schemas.microsoft.com/office/powerpoint/2010/main" val="808691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0644F-EEE7-4B03-8C80-7C6BA3917FC7}"/>
              </a:ext>
            </a:extLst>
          </p:cNvPr>
          <p:cNvSpPr>
            <a:spLocks noGrp="1"/>
          </p:cNvSpPr>
          <p:nvPr>
            <p:ph type="title"/>
          </p:nvPr>
        </p:nvSpPr>
        <p:spPr/>
        <p:txBody>
          <a:bodyPr/>
          <a:lstStyle/>
          <a:p>
            <a:r>
              <a:rPr lang="en-US" dirty="0"/>
              <a:t>Overall Probability Estimates</a:t>
            </a:r>
          </a:p>
        </p:txBody>
      </p:sp>
      <p:sp>
        <p:nvSpPr>
          <p:cNvPr id="3" name="Content Placeholder 2">
            <a:extLst>
              <a:ext uri="{FF2B5EF4-FFF2-40B4-BE49-F238E27FC236}">
                <a16:creationId xmlns:a16="http://schemas.microsoft.com/office/drawing/2014/main" id="{32BA590E-9E74-492C-9762-F1118024E657}"/>
              </a:ext>
            </a:extLst>
          </p:cNvPr>
          <p:cNvSpPr>
            <a:spLocks noGrp="1"/>
          </p:cNvSpPr>
          <p:nvPr>
            <p:ph idx="1"/>
          </p:nvPr>
        </p:nvSpPr>
        <p:spPr>
          <a:xfrm>
            <a:off x="720648" y="1429233"/>
            <a:ext cx="5872351" cy="5301547"/>
          </a:xfrm>
        </p:spPr>
        <p:txBody>
          <a:bodyPr/>
          <a:lstStyle/>
          <a:p>
            <a:r>
              <a:rPr lang="en-US" dirty="0"/>
              <a:t>Fitted GP surrogate function then used to estimate overall probability of crossing 1 MPa threshold</a:t>
            </a:r>
          </a:p>
          <a:p>
            <a:pPr lvl="1"/>
            <a:r>
              <a:rPr lang="en-US" dirty="0"/>
              <a:t>Heater actuator, sprayer actuator, and both actuators targeted with 1/3 probability each</a:t>
            </a:r>
          </a:p>
          <a:p>
            <a:pPr lvl="1"/>
            <a:r>
              <a:rPr lang="en-US" dirty="0"/>
              <a:t>Values injected to targeted actuator(s) uniformly distributed on [0, 100]</a:t>
            </a:r>
          </a:p>
          <a:p>
            <a:r>
              <a:rPr lang="en-US" dirty="0"/>
              <a:t>GP surrogate function provides computationally feasible method of approximating these probabilities</a:t>
            </a:r>
          </a:p>
          <a:p>
            <a:pPr lvl="1"/>
            <a:r>
              <a:rPr lang="en-US" dirty="0"/>
              <a:t>Each iteration of the emulation takes 5 minutes to set up/stabilize + 2 minutes for attack</a:t>
            </a:r>
          </a:p>
          <a:p>
            <a:pPr lvl="1"/>
            <a:r>
              <a:rPr lang="en-US" dirty="0"/>
              <a:t>Each sample of the GP takes ~0.7 seconds (3.5 GHz processor)</a:t>
            </a:r>
          </a:p>
        </p:txBody>
      </p:sp>
      <p:sp>
        <p:nvSpPr>
          <p:cNvPr id="4" name="Slide Number Placeholder 3">
            <a:extLst>
              <a:ext uri="{FF2B5EF4-FFF2-40B4-BE49-F238E27FC236}">
                <a16:creationId xmlns:a16="http://schemas.microsoft.com/office/drawing/2014/main" id="{7BD937AF-BC64-4417-942E-B056E145C937}"/>
              </a:ext>
            </a:extLst>
          </p:cNvPr>
          <p:cNvSpPr>
            <a:spLocks noGrp="1"/>
          </p:cNvSpPr>
          <p:nvPr>
            <p:ph type="sldNum" sz="quarter" idx="12"/>
          </p:nvPr>
        </p:nvSpPr>
        <p:spPr/>
        <p:txBody>
          <a:bodyPr/>
          <a:lstStyle/>
          <a:p>
            <a:fld id="{6113E31D-E2AB-40D1-8B51-AFA5AFEF393A}" type="slidenum">
              <a:rPr lang="en-US" smtClean="0"/>
              <a:t>21</a:t>
            </a:fld>
            <a:endParaRPr lang="en-US" dirty="0"/>
          </a:p>
        </p:txBody>
      </p:sp>
      <p:pic>
        <p:nvPicPr>
          <p:cNvPr id="10" name="Picture 9">
            <a:extLst>
              <a:ext uri="{FF2B5EF4-FFF2-40B4-BE49-F238E27FC236}">
                <a16:creationId xmlns:a16="http://schemas.microsoft.com/office/drawing/2014/main" id="{7D3FAC32-8085-423D-84C1-4F012A356E69}"/>
              </a:ext>
            </a:extLst>
          </p:cNvPr>
          <p:cNvPicPr>
            <a:picLocks noChangeAspect="1"/>
          </p:cNvPicPr>
          <p:nvPr/>
        </p:nvPicPr>
        <p:blipFill>
          <a:blip r:embed="rId3"/>
          <a:stretch>
            <a:fillRect/>
          </a:stretch>
        </p:blipFill>
        <p:spPr>
          <a:xfrm>
            <a:off x="6769151" y="802777"/>
            <a:ext cx="4009897" cy="5928003"/>
          </a:xfrm>
          <a:prstGeom prst="rect">
            <a:avLst/>
          </a:prstGeom>
        </p:spPr>
      </p:pic>
    </p:spTree>
    <p:extLst>
      <p:ext uri="{BB962C8B-B14F-4D97-AF65-F5344CB8AC3E}">
        <p14:creationId xmlns:p14="http://schemas.microsoft.com/office/powerpoint/2010/main" val="43862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D4F06-3017-45B0-9AC7-2662BA70542F}"/>
              </a:ext>
            </a:extLst>
          </p:cNvPr>
          <p:cNvSpPr>
            <a:spLocks noGrp="1"/>
          </p:cNvSpPr>
          <p:nvPr>
            <p:ph type="title"/>
          </p:nvPr>
        </p:nvSpPr>
        <p:spPr/>
        <p:txBody>
          <a:bodyPr/>
          <a:lstStyle/>
          <a:p>
            <a:r>
              <a:rPr lang="en-US" dirty="0"/>
              <a:t>Extensions</a:t>
            </a:r>
          </a:p>
        </p:txBody>
      </p:sp>
      <p:sp>
        <p:nvSpPr>
          <p:cNvPr id="3" name="Content Placeholder 2">
            <a:extLst>
              <a:ext uri="{FF2B5EF4-FFF2-40B4-BE49-F238E27FC236}">
                <a16:creationId xmlns:a16="http://schemas.microsoft.com/office/drawing/2014/main" id="{0D50875E-EEEA-4856-ACE9-575CEFBBDF07}"/>
              </a:ext>
            </a:extLst>
          </p:cNvPr>
          <p:cNvSpPr>
            <a:spLocks noGrp="1"/>
          </p:cNvSpPr>
          <p:nvPr>
            <p:ph idx="1"/>
          </p:nvPr>
        </p:nvSpPr>
        <p:spPr>
          <a:xfrm>
            <a:off x="720648" y="1429233"/>
            <a:ext cx="10058400" cy="4785192"/>
          </a:xfrm>
        </p:spPr>
        <p:txBody>
          <a:bodyPr/>
          <a:lstStyle/>
          <a:p>
            <a:r>
              <a:rPr lang="en-US" dirty="0"/>
              <a:t>Investigation of alternative surrogate functions, including goodness-of-fit measures</a:t>
            </a:r>
          </a:p>
          <a:p>
            <a:r>
              <a:rPr lang="en-US" dirty="0"/>
              <a:t>Alternative forms of GP model</a:t>
            </a:r>
          </a:p>
          <a:p>
            <a:pPr lvl="1"/>
            <a:r>
              <a:rPr lang="en-US" dirty="0"/>
              <a:t>Imposition of constraints such as monotonicity</a:t>
            </a:r>
          </a:p>
          <a:p>
            <a:pPr lvl="1"/>
            <a:r>
              <a:rPr lang="en-US" dirty="0"/>
              <a:t>Alternative correlation structure in outcomes; e.g., relationship between outcomes when only sprayer actuator is targeted vs. when both actuators are targeted</a:t>
            </a:r>
          </a:p>
          <a:p>
            <a:r>
              <a:rPr lang="en-US" dirty="0"/>
              <a:t>Alternative sampling methodologies to boost efficiency of surrogate functions</a:t>
            </a:r>
          </a:p>
          <a:p>
            <a:r>
              <a:rPr lang="en-US" dirty="0"/>
              <a:t>Extension to real-valued outcomes</a:t>
            </a:r>
          </a:p>
          <a:p>
            <a:pPr lvl="1"/>
            <a:r>
              <a:rPr lang="en-US" dirty="0"/>
              <a:t>Preliminary results indicate some outcomes may be distinctly non-normal and standard methods may not apply</a:t>
            </a:r>
          </a:p>
          <a:p>
            <a:pPr lvl="1"/>
            <a:endParaRPr lang="en-US" dirty="0"/>
          </a:p>
        </p:txBody>
      </p:sp>
      <p:sp>
        <p:nvSpPr>
          <p:cNvPr id="4" name="Slide Number Placeholder 3">
            <a:extLst>
              <a:ext uri="{FF2B5EF4-FFF2-40B4-BE49-F238E27FC236}">
                <a16:creationId xmlns:a16="http://schemas.microsoft.com/office/drawing/2014/main" id="{B4793833-8F2C-4895-A86F-4EF431878B20}"/>
              </a:ext>
            </a:extLst>
          </p:cNvPr>
          <p:cNvSpPr>
            <a:spLocks noGrp="1"/>
          </p:cNvSpPr>
          <p:nvPr>
            <p:ph type="sldNum" sz="quarter" idx="12"/>
          </p:nvPr>
        </p:nvSpPr>
        <p:spPr/>
        <p:txBody>
          <a:bodyPr/>
          <a:lstStyle/>
          <a:p>
            <a:fld id="{6113E31D-E2AB-40D1-8B51-AFA5AFEF393A}" type="slidenum">
              <a:rPr lang="en-US" smtClean="0"/>
              <a:t>22</a:t>
            </a:fld>
            <a:endParaRPr lang="en-US" dirty="0"/>
          </a:p>
        </p:txBody>
      </p:sp>
    </p:spTree>
    <p:extLst>
      <p:ext uri="{BB962C8B-B14F-4D97-AF65-F5344CB8AC3E}">
        <p14:creationId xmlns:p14="http://schemas.microsoft.com/office/powerpoint/2010/main" val="343377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9C5A6-C162-49C7-B98B-EF565F4B8BED}"/>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7579C917-3908-4957-A285-CF03DD4F7EF5}"/>
              </a:ext>
            </a:extLst>
          </p:cNvPr>
          <p:cNvSpPr>
            <a:spLocks noGrp="1"/>
          </p:cNvSpPr>
          <p:nvPr>
            <p:ph idx="1"/>
          </p:nvPr>
        </p:nvSpPr>
        <p:spPr/>
        <p:txBody>
          <a:bodyPr/>
          <a:lstStyle/>
          <a:p>
            <a:r>
              <a:rPr lang="en-US" dirty="0"/>
              <a:t>Thanks to Eric Vugrin, Robert Bruneau, Meg Galiardi, Amanda Gonzales, Jamie Thorpe, Ray Fasano, Tim Ortiz, and Ryan Kao</a:t>
            </a:r>
          </a:p>
          <a:p>
            <a:r>
              <a:rPr lang="en-US" dirty="0"/>
              <a:t>Work made possible by funding from DOE-NE Cyber Security for Nuclear Facilities</a:t>
            </a:r>
          </a:p>
        </p:txBody>
      </p:sp>
      <p:sp>
        <p:nvSpPr>
          <p:cNvPr id="4" name="Slide Number Placeholder 3">
            <a:extLst>
              <a:ext uri="{FF2B5EF4-FFF2-40B4-BE49-F238E27FC236}">
                <a16:creationId xmlns:a16="http://schemas.microsoft.com/office/drawing/2014/main" id="{99B18A81-61A9-46B5-B546-D6D3962A6A71}"/>
              </a:ext>
            </a:extLst>
          </p:cNvPr>
          <p:cNvSpPr>
            <a:spLocks noGrp="1"/>
          </p:cNvSpPr>
          <p:nvPr>
            <p:ph type="sldNum" sz="quarter" idx="12"/>
          </p:nvPr>
        </p:nvSpPr>
        <p:spPr/>
        <p:txBody>
          <a:bodyPr/>
          <a:lstStyle/>
          <a:p>
            <a:fld id="{6113E31D-E2AB-40D1-8B51-AFA5AFEF393A}" type="slidenum">
              <a:rPr lang="en-US" smtClean="0"/>
              <a:t>23</a:t>
            </a:fld>
            <a:endParaRPr lang="en-US" dirty="0"/>
          </a:p>
        </p:txBody>
      </p:sp>
    </p:spTree>
    <p:extLst>
      <p:ext uri="{BB962C8B-B14F-4D97-AF65-F5344CB8AC3E}">
        <p14:creationId xmlns:p14="http://schemas.microsoft.com/office/powerpoint/2010/main" val="423908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95637-A7D7-44CB-861D-601C5BC5A59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01D334F-C496-46EA-9081-D29EFE1E005F}"/>
              </a:ext>
            </a:extLst>
          </p:cNvPr>
          <p:cNvSpPr>
            <a:spLocks noGrp="1"/>
          </p:cNvSpPr>
          <p:nvPr>
            <p:ph idx="1"/>
          </p:nvPr>
        </p:nvSpPr>
        <p:spPr/>
        <p:txBody>
          <a:bodyPr/>
          <a:lstStyle/>
          <a:p>
            <a:r>
              <a:rPr lang="en-US" dirty="0"/>
              <a:t>[1] </a:t>
            </a:r>
            <a:r>
              <a:rPr lang="en-US" dirty="0">
                <a:hlinkClick r:id="rId2"/>
              </a:rPr>
              <a:t>SCEPTRE one-pager</a:t>
            </a:r>
            <a:endParaRPr lang="en-US" dirty="0"/>
          </a:p>
        </p:txBody>
      </p:sp>
      <p:sp>
        <p:nvSpPr>
          <p:cNvPr id="4" name="Slide Number Placeholder 3">
            <a:extLst>
              <a:ext uri="{FF2B5EF4-FFF2-40B4-BE49-F238E27FC236}">
                <a16:creationId xmlns:a16="http://schemas.microsoft.com/office/drawing/2014/main" id="{FF3617A4-3612-42A4-BA81-FE0B8D328F73}"/>
              </a:ext>
            </a:extLst>
          </p:cNvPr>
          <p:cNvSpPr>
            <a:spLocks noGrp="1"/>
          </p:cNvSpPr>
          <p:nvPr>
            <p:ph type="sldNum" sz="quarter" idx="12"/>
          </p:nvPr>
        </p:nvSpPr>
        <p:spPr/>
        <p:txBody>
          <a:bodyPr/>
          <a:lstStyle/>
          <a:p>
            <a:fld id="{6113E31D-E2AB-40D1-8B51-AFA5AFEF393A}" type="slidenum">
              <a:rPr lang="en-US" smtClean="0"/>
              <a:t>24</a:t>
            </a:fld>
            <a:endParaRPr lang="en-US" dirty="0"/>
          </a:p>
        </p:txBody>
      </p:sp>
    </p:spTree>
    <p:extLst>
      <p:ext uri="{BB962C8B-B14F-4D97-AF65-F5344CB8AC3E}">
        <p14:creationId xmlns:p14="http://schemas.microsoft.com/office/powerpoint/2010/main" val="1617855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7522-49FB-46A7-AD8B-9DFC1B276133}"/>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26D44572-DA87-44C8-B02A-E6CE551F57E4}"/>
              </a:ext>
            </a:extLst>
          </p:cNvPr>
          <p:cNvSpPr>
            <a:spLocks noGrp="1"/>
          </p:cNvSpPr>
          <p:nvPr>
            <p:ph idx="1"/>
          </p:nvPr>
        </p:nvSpPr>
        <p:spPr>
          <a:xfrm>
            <a:off x="720648" y="1429233"/>
            <a:ext cx="10058400" cy="5068995"/>
          </a:xfrm>
        </p:spPr>
        <p:txBody>
          <a:bodyPr/>
          <a:lstStyle/>
          <a:p>
            <a:pPr marL="457200" indent="-457200">
              <a:buFont typeface="+mj-lt"/>
              <a:buAutoNum type="arabicPeriod"/>
            </a:pPr>
            <a:r>
              <a:rPr lang="en-US" dirty="0"/>
              <a:t>Uncertainty quantification for cyber-physical pressurized water reactor experiments (McKenzie et al. 2020)</a:t>
            </a:r>
          </a:p>
          <a:p>
            <a:pPr marL="749793" lvl="1" indent="-457200">
              <a:buFont typeface="+mj-lt"/>
              <a:buAutoNum type="alphaLcParenR"/>
            </a:pPr>
            <a:r>
              <a:rPr lang="en-US" dirty="0"/>
              <a:t>Introduce and motivate experiments on cyber-physical nuclear power generation systems</a:t>
            </a:r>
          </a:p>
          <a:p>
            <a:pPr marL="749793" lvl="1" indent="-457200">
              <a:buFont typeface="+mj-lt"/>
              <a:buAutoNum type="alphaLcParenR"/>
            </a:pPr>
            <a:r>
              <a:rPr lang="en-US" dirty="0"/>
              <a:t>Overview of uncertainty quantification and comparison with statistics</a:t>
            </a:r>
          </a:p>
          <a:p>
            <a:pPr marL="749793" lvl="1" indent="-457200">
              <a:buFont typeface="+mj-lt"/>
              <a:buAutoNum type="alphaLcParenR"/>
            </a:pPr>
            <a:r>
              <a:rPr lang="en-US" dirty="0"/>
              <a:t>Gaussian processes for uncertainty quantification</a:t>
            </a:r>
          </a:p>
          <a:p>
            <a:pPr marL="749793" lvl="1" indent="-457200">
              <a:buFont typeface="+mj-lt"/>
              <a:buAutoNum type="alphaLcParenR"/>
            </a:pPr>
            <a:r>
              <a:rPr lang="en-US" dirty="0"/>
              <a:t>Specific application and results</a:t>
            </a:r>
          </a:p>
          <a:p>
            <a:pPr marL="749793" lvl="1" indent="-457200">
              <a:buFont typeface="+mj-lt"/>
              <a:buAutoNum type="alphaLcParenR"/>
            </a:pPr>
            <a:r>
              <a:rPr lang="en-US" dirty="0"/>
              <a:t>Follow-on work and extensions</a:t>
            </a:r>
          </a:p>
          <a:p>
            <a:pPr marL="457200" indent="-457200">
              <a:buFont typeface="+mj-lt"/>
              <a:buAutoNum type="arabicPeriod"/>
            </a:pPr>
            <a:r>
              <a:rPr lang="en-US" dirty="0"/>
              <a:t>Gaussian processes in other applications</a:t>
            </a:r>
          </a:p>
          <a:p>
            <a:pPr marL="749793" lvl="1" indent="-457200">
              <a:buFont typeface="+mj-lt"/>
              <a:buAutoNum type="alphaLcParenR"/>
            </a:pPr>
            <a:r>
              <a:rPr lang="en-US" dirty="0"/>
              <a:t>The inverse problem</a:t>
            </a:r>
          </a:p>
          <a:p>
            <a:pPr marL="749793" lvl="1" indent="-457200">
              <a:buFont typeface="+mj-lt"/>
              <a:buAutoNum type="alphaLcParenR"/>
            </a:pPr>
            <a:r>
              <a:rPr lang="en-US" dirty="0"/>
              <a:t>Applying the inverse problem to Interagency Nuclear Safety Review Board analyses</a:t>
            </a:r>
          </a:p>
          <a:p>
            <a:pPr marL="749793" lvl="1" indent="-457200">
              <a:buFont typeface="+mj-lt"/>
              <a:buAutoNum type="alphaLcParenR"/>
            </a:pPr>
            <a:endParaRPr lang="en-US" dirty="0"/>
          </a:p>
        </p:txBody>
      </p:sp>
      <p:sp>
        <p:nvSpPr>
          <p:cNvPr id="4" name="Slide Number Placeholder 3">
            <a:extLst>
              <a:ext uri="{FF2B5EF4-FFF2-40B4-BE49-F238E27FC236}">
                <a16:creationId xmlns:a16="http://schemas.microsoft.com/office/drawing/2014/main" id="{540EDC49-E204-439F-BBF0-D433D9FD905E}"/>
              </a:ext>
            </a:extLst>
          </p:cNvPr>
          <p:cNvSpPr>
            <a:spLocks noGrp="1"/>
          </p:cNvSpPr>
          <p:nvPr>
            <p:ph type="sldNum" sz="quarter" idx="12"/>
          </p:nvPr>
        </p:nvSpPr>
        <p:spPr/>
        <p:txBody>
          <a:bodyPr/>
          <a:lstStyle/>
          <a:p>
            <a:fld id="{6113E31D-E2AB-40D1-8B51-AFA5AFEF393A}" type="slidenum">
              <a:rPr lang="en-US" smtClean="0"/>
              <a:t>3</a:t>
            </a:fld>
            <a:endParaRPr lang="en-US" dirty="0"/>
          </a:p>
        </p:txBody>
      </p:sp>
    </p:spTree>
    <p:extLst>
      <p:ext uri="{BB962C8B-B14F-4D97-AF65-F5344CB8AC3E}">
        <p14:creationId xmlns:p14="http://schemas.microsoft.com/office/powerpoint/2010/main" val="157642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17F62-F46B-4314-9B3E-81AC2F8097F5}"/>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1BAB9890-4AED-4647-BB01-F8E11BF11E9B}"/>
              </a:ext>
            </a:extLst>
          </p:cNvPr>
          <p:cNvSpPr>
            <a:spLocks noGrp="1"/>
          </p:cNvSpPr>
          <p:nvPr>
            <p:ph idx="1"/>
          </p:nvPr>
        </p:nvSpPr>
        <p:spPr>
          <a:xfrm>
            <a:off x="720647" y="1429233"/>
            <a:ext cx="10760868" cy="4952249"/>
          </a:xfrm>
        </p:spPr>
        <p:txBody>
          <a:bodyPr/>
          <a:lstStyle/>
          <a:p>
            <a:r>
              <a:rPr lang="en-US" dirty="0"/>
              <a:t>Sandia has significant capabilities in cyber-physical emulation platforms/frameworks</a:t>
            </a:r>
          </a:p>
          <a:p>
            <a:pPr lvl="1"/>
            <a:r>
              <a:rPr lang="en-US" dirty="0"/>
              <a:t>The SCEPTRE platform was developed to </a:t>
            </a:r>
            <a:r>
              <a:rPr lang="en-US" dirty="0">
                <a:latin typeface="+mj-lt"/>
              </a:rPr>
              <a:t>“</a:t>
            </a:r>
            <a:r>
              <a:rPr lang="en-US" dirty="0">
                <a:effectLst/>
                <a:latin typeface="+mj-lt"/>
              </a:rPr>
              <a:t>analyze how cyber-initiated events affect the physical world,” using a network emulation with hardware-in-the-loop capabilities to model, test, and validate cyber-physical systems [1]</a:t>
            </a:r>
          </a:p>
          <a:p>
            <a:pPr lvl="1"/>
            <a:r>
              <a:rPr lang="en-US" dirty="0">
                <a:latin typeface="+mj-lt"/>
              </a:rPr>
              <a:t>These capabilities have been used to assess risk and resilience of a range of cyber-physical systems to natural and adversarial disruptions. Systems studied include critical infrastructures (e.g., power, gas, chemical), space/satellite systems, purpose-built ICS.</a:t>
            </a:r>
            <a:endParaRPr lang="en-US" dirty="0">
              <a:effectLst/>
              <a:latin typeface="+mj-lt"/>
            </a:endParaRPr>
          </a:p>
          <a:p>
            <a:r>
              <a:rPr lang="en-US" dirty="0">
                <a:latin typeface="+mj-lt"/>
              </a:rPr>
              <a:t>This project was funded by sponsors from DOE-NE, who were interested in the risk imposed by including cyber components into nuclear power generation</a:t>
            </a:r>
          </a:p>
          <a:p>
            <a:pPr lvl="1"/>
            <a:r>
              <a:rPr lang="en-US" dirty="0">
                <a:latin typeface="+mj-lt"/>
              </a:rPr>
              <a:t>Specifically interested in metrics to evaluate risk of catastrophic outcomes given a particular attack scenario</a:t>
            </a:r>
          </a:p>
          <a:p>
            <a:r>
              <a:rPr lang="en-US" dirty="0">
                <a:latin typeface="+mj-lt"/>
              </a:rPr>
              <a:t>Cyber-physical emulation is particularly well-suited for this analysis</a:t>
            </a:r>
          </a:p>
          <a:p>
            <a:pPr lvl="1"/>
            <a:r>
              <a:rPr lang="en-US" dirty="0">
                <a:latin typeface="+mj-lt"/>
              </a:rPr>
              <a:t>Nuclear reactor mechanics/dynamics are well understood and high-fidelity simulation models exist for these systems</a:t>
            </a:r>
          </a:p>
          <a:p>
            <a:pPr lvl="1"/>
            <a:r>
              <a:rPr lang="en-US" dirty="0">
                <a:latin typeface="+mj-lt"/>
              </a:rPr>
              <a:t>Cyber systems/components are less well-understood and more difficult to simulate with needed fidelity, so those components are emulated</a:t>
            </a:r>
          </a:p>
        </p:txBody>
      </p:sp>
      <p:sp>
        <p:nvSpPr>
          <p:cNvPr id="4" name="Slide Number Placeholder 3">
            <a:extLst>
              <a:ext uri="{FF2B5EF4-FFF2-40B4-BE49-F238E27FC236}">
                <a16:creationId xmlns:a16="http://schemas.microsoft.com/office/drawing/2014/main" id="{6FC0F73B-4C3F-4367-90B3-8C6C15CD066C}"/>
              </a:ext>
            </a:extLst>
          </p:cNvPr>
          <p:cNvSpPr>
            <a:spLocks noGrp="1"/>
          </p:cNvSpPr>
          <p:nvPr>
            <p:ph type="sldNum" sz="quarter" idx="12"/>
          </p:nvPr>
        </p:nvSpPr>
        <p:spPr/>
        <p:txBody>
          <a:bodyPr/>
          <a:lstStyle/>
          <a:p>
            <a:fld id="{6113E31D-E2AB-40D1-8B51-AFA5AFEF393A}" type="slidenum">
              <a:rPr lang="en-US" smtClean="0"/>
              <a:t>4</a:t>
            </a:fld>
            <a:endParaRPr lang="en-US" dirty="0"/>
          </a:p>
        </p:txBody>
      </p:sp>
    </p:spTree>
    <p:extLst>
      <p:ext uri="{BB962C8B-B14F-4D97-AF65-F5344CB8AC3E}">
        <p14:creationId xmlns:p14="http://schemas.microsoft.com/office/powerpoint/2010/main" val="216500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A529-3908-4350-A879-6946BA74B444}"/>
              </a:ext>
            </a:extLst>
          </p:cNvPr>
          <p:cNvSpPr>
            <a:spLocks noGrp="1"/>
          </p:cNvSpPr>
          <p:nvPr>
            <p:ph type="title"/>
          </p:nvPr>
        </p:nvSpPr>
        <p:spPr/>
        <p:txBody>
          <a:bodyPr/>
          <a:lstStyle/>
          <a:p>
            <a:r>
              <a:rPr lang="en-US" dirty="0"/>
              <a:t>Proof of Concept System:</a:t>
            </a:r>
            <a:br>
              <a:rPr lang="en-US" dirty="0"/>
            </a:br>
            <a:r>
              <a:rPr lang="en-US" dirty="0"/>
              <a:t>Pressurized Water Reactor (PWR)</a:t>
            </a:r>
          </a:p>
        </p:txBody>
      </p:sp>
      <p:sp>
        <p:nvSpPr>
          <p:cNvPr id="3" name="Content Placeholder 2">
            <a:extLst>
              <a:ext uri="{FF2B5EF4-FFF2-40B4-BE49-F238E27FC236}">
                <a16:creationId xmlns:a16="http://schemas.microsoft.com/office/drawing/2014/main" id="{A0E6DFC6-B65F-41BC-8A1F-C051EA29E4C4}"/>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3B916EFB-D960-4C39-9AE0-AA7B376B39A4}"/>
              </a:ext>
            </a:extLst>
          </p:cNvPr>
          <p:cNvSpPr>
            <a:spLocks noGrp="1"/>
          </p:cNvSpPr>
          <p:nvPr>
            <p:ph type="sldNum" sz="quarter" idx="12"/>
          </p:nvPr>
        </p:nvSpPr>
        <p:spPr/>
        <p:txBody>
          <a:bodyPr/>
          <a:lstStyle/>
          <a:p>
            <a:fld id="{6113E31D-E2AB-40D1-8B51-AFA5AFEF393A}" type="slidenum">
              <a:rPr lang="en-US" smtClean="0"/>
              <a:t>5</a:t>
            </a:fld>
            <a:endParaRPr lang="en-US" dirty="0"/>
          </a:p>
        </p:txBody>
      </p:sp>
    </p:spTree>
    <p:extLst>
      <p:ext uri="{BB962C8B-B14F-4D97-AF65-F5344CB8AC3E}">
        <p14:creationId xmlns:p14="http://schemas.microsoft.com/office/powerpoint/2010/main" val="4265267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C43E1-274C-4DD6-B049-A69C2F524BAF}"/>
              </a:ext>
            </a:extLst>
          </p:cNvPr>
          <p:cNvSpPr>
            <a:spLocks noGrp="1"/>
          </p:cNvSpPr>
          <p:nvPr>
            <p:ph type="title"/>
          </p:nvPr>
        </p:nvSpPr>
        <p:spPr/>
        <p:txBody>
          <a:bodyPr/>
          <a:lstStyle/>
          <a:p>
            <a:r>
              <a:rPr lang="en-US" dirty="0"/>
              <a:t>Research Problem</a:t>
            </a:r>
          </a:p>
        </p:txBody>
      </p:sp>
      <p:sp>
        <p:nvSpPr>
          <p:cNvPr id="3" name="Content Placeholder 2">
            <a:extLst>
              <a:ext uri="{FF2B5EF4-FFF2-40B4-BE49-F238E27FC236}">
                <a16:creationId xmlns:a16="http://schemas.microsoft.com/office/drawing/2014/main" id="{A51DB022-6F30-44E5-A144-DDB348A05D67}"/>
              </a:ext>
            </a:extLst>
          </p:cNvPr>
          <p:cNvSpPr>
            <a:spLocks noGrp="1"/>
          </p:cNvSpPr>
          <p:nvPr>
            <p:ph idx="1"/>
          </p:nvPr>
        </p:nvSpPr>
        <p:spPr>
          <a:xfrm>
            <a:off x="720648" y="1429233"/>
            <a:ext cx="10058400" cy="4874975"/>
          </a:xfrm>
        </p:spPr>
        <p:txBody>
          <a:bodyPr/>
          <a:lstStyle/>
          <a:p>
            <a:r>
              <a:rPr lang="en-US" dirty="0"/>
              <a:t>Previous risk/resilience analyses, red team assessments, and intelligence can be used to form a (possibly degenerate) distribution of adversarial attacks</a:t>
            </a:r>
          </a:p>
          <a:p>
            <a:r>
              <a:rPr lang="en-US" dirty="0"/>
              <a:t>Given a distribution of attacks, our goal is to estimate the probability that a catastrophic outcome will occur</a:t>
            </a:r>
          </a:p>
          <a:p>
            <a:pPr lvl="1"/>
            <a:r>
              <a:rPr lang="en-US" dirty="0"/>
              <a:t>Emulation could be used to estimate failure probability using Monte Carlo methods</a:t>
            </a:r>
          </a:p>
          <a:p>
            <a:pPr lvl="1"/>
            <a:r>
              <a:rPr lang="en-US" dirty="0"/>
              <a:t>However, emulation is computationally expensive, making it infeasible to estimate probability of failure probability with acceptable level of certainty</a:t>
            </a:r>
          </a:p>
          <a:p>
            <a:pPr lvl="1"/>
            <a:r>
              <a:rPr lang="en-US" dirty="0"/>
              <a:t>Need to use methods that can accommodate limited numbers of observations and correctly express uncertainty </a:t>
            </a:r>
          </a:p>
          <a:p>
            <a:r>
              <a:rPr lang="en-US" dirty="0"/>
              <a:t>Uncertainty quantification (UQ) methods can be used to estimate outcomes and evaluate uncertainty in those estimates when obtaining additional observations is expensive</a:t>
            </a:r>
          </a:p>
        </p:txBody>
      </p:sp>
      <p:sp>
        <p:nvSpPr>
          <p:cNvPr id="4" name="Slide Number Placeholder 3">
            <a:extLst>
              <a:ext uri="{FF2B5EF4-FFF2-40B4-BE49-F238E27FC236}">
                <a16:creationId xmlns:a16="http://schemas.microsoft.com/office/drawing/2014/main" id="{5E5A3C18-0AC7-4485-AC5F-42680A0D8544}"/>
              </a:ext>
            </a:extLst>
          </p:cNvPr>
          <p:cNvSpPr>
            <a:spLocks noGrp="1"/>
          </p:cNvSpPr>
          <p:nvPr>
            <p:ph type="sldNum" sz="quarter" idx="12"/>
          </p:nvPr>
        </p:nvSpPr>
        <p:spPr/>
        <p:txBody>
          <a:bodyPr/>
          <a:lstStyle/>
          <a:p>
            <a:fld id="{6113E31D-E2AB-40D1-8B51-AFA5AFEF393A}" type="slidenum">
              <a:rPr lang="en-US" smtClean="0"/>
              <a:t>6</a:t>
            </a:fld>
            <a:endParaRPr lang="en-US" dirty="0"/>
          </a:p>
        </p:txBody>
      </p:sp>
    </p:spTree>
    <p:extLst>
      <p:ext uri="{BB962C8B-B14F-4D97-AF65-F5344CB8AC3E}">
        <p14:creationId xmlns:p14="http://schemas.microsoft.com/office/powerpoint/2010/main" val="140177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D1212-A890-432E-BD58-C6174BBD924E}"/>
              </a:ext>
            </a:extLst>
          </p:cNvPr>
          <p:cNvSpPr>
            <a:spLocks noGrp="1"/>
          </p:cNvSpPr>
          <p:nvPr>
            <p:ph type="title"/>
          </p:nvPr>
        </p:nvSpPr>
        <p:spPr/>
        <p:txBody>
          <a:bodyPr/>
          <a:lstStyle/>
          <a:p>
            <a:r>
              <a:rPr lang="en-US" dirty="0"/>
              <a:t>UQ vs. Statistics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98644BA-8A3E-4AFF-860D-9612D4FC7DAC}"/>
                  </a:ext>
                </a:extLst>
              </p:cNvPr>
              <p:cNvSpPr>
                <a:spLocks noGrp="1"/>
              </p:cNvSpPr>
              <p:nvPr>
                <p:ph idx="1"/>
              </p:nvPr>
            </p:nvSpPr>
            <p:spPr>
              <a:xfrm>
                <a:off x="720648" y="1429233"/>
                <a:ext cx="10058400" cy="5068995"/>
              </a:xfrm>
            </p:spPr>
            <p:txBody>
              <a:bodyPr/>
              <a:lstStyle/>
              <a:p>
                <a:r>
                  <a:rPr lang="en-US" dirty="0"/>
                  <a:t>UQ methods were originally developed to serve as a proxy for deterministic computer simulations</a:t>
                </a:r>
              </a:p>
              <a:p>
                <a:pPr lvl="1"/>
                <a:r>
                  <a:rPr lang="en-US" dirty="0"/>
                  <a:t>Sandia has a history of developing UQ methods and tools (e.g., Dakota) for simulations of nuclear weapons systems </a:t>
                </a:r>
              </a:p>
              <a:p>
                <a:pPr lvl="1"/>
                <a:r>
                  <a:rPr lang="en-US" dirty="0"/>
                  <a:t>Simulations historically required major computing infrastructure and could only be feasibly evaluated a small number of times. However, analyses of those systems/simulations required many observations/evaluations.</a:t>
                </a:r>
              </a:p>
              <a:p>
                <a:r>
                  <a:rPr lang="en-US" dirty="0"/>
                  <a:t>UQ aims to describe the distribution of outcomes given uncertain parameters/inputs</a:t>
                </a:r>
              </a:p>
              <a:p>
                <a:r>
                  <a:rPr lang="en-US" dirty="0"/>
                  <a:t>How this is different than statistics:</a:t>
                </a:r>
              </a:p>
              <a:p>
                <a:pPr lvl="1"/>
                <a:r>
                  <a:rPr lang="en-US" dirty="0"/>
                  <a:t>Statistics often focuses on estimating the relationship between inputs and outputs; this relationship is only important in UQ if it is useful for propagating uncertainty from inputs to outputs</a:t>
                </a:r>
              </a:p>
              <a:p>
                <a:pPr lvl="1"/>
                <a:r>
                  <a:rPr lang="en-US" dirty="0"/>
                  <a:t>UQ applications utilize more machine learning methods (</a:t>
                </a:r>
                <a:r>
                  <a:rPr lang="en-US" dirty="0" err="1"/>
                  <a:t>explainability</a:t>
                </a:r>
                <a:r>
                  <a:rPr lang="en-US" dirty="0"/>
                  <a:t> is not a focus)</a:t>
                </a:r>
              </a:p>
              <a:p>
                <a:pPr lvl="1"/>
                <a:r>
                  <a:rPr lang="en-US" dirty="0"/>
                  <a:t>In many UQ applications, the researcher is able to generate new data (in a smart way) at a cost</a:t>
                </a:r>
              </a:p>
              <a:p>
                <a:r>
                  <a:rPr lang="en-US" dirty="0"/>
                  <a:t>There are a few types of questions UQ analyses typically focus on</a:t>
                </a:r>
              </a:p>
              <a:p>
                <a:pPr lvl="1"/>
                <a:r>
                  <a:rPr lang="en-US" dirty="0"/>
                  <a:t>In the next slides, </a:t>
                </a:r>
                <a14:m>
                  <m:oMath xmlns:m="http://schemas.openxmlformats.org/officeDocument/2006/math">
                    <m:r>
                      <a:rPr lang="en-US" b="0" i="1" smtClean="0">
                        <a:latin typeface="Cambria Math" panose="02040503050406030204" pitchFamily="18" charset="0"/>
                      </a:rPr>
                      <m:t>𝑋</m:t>
                    </m:r>
                  </m:oMath>
                </a14:m>
                <a:r>
                  <a:rPr lang="en-US" dirty="0"/>
                  <a:t> are inputs, </a:t>
                </a:r>
                <a14:m>
                  <m:oMath xmlns:m="http://schemas.openxmlformats.org/officeDocument/2006/math">
                    <m:r>
                      <a:rPr lang="en-US" b="0" i="1" smtClean="0">
                        <a:latin typeface="Cambria Math" panose="02040503050406030204" pitchFamily="18" charset="0"/>
                      </a:rPr>
                      <m:t>𝑌</m:t>
                    </m:r>
                  </m:oMath>
                </a14:m>
                <a:r>
                  <a:rPr lang="en-US" dirty="0"/>
                  <a:t> are outcomes</a:t>
                </a:r>
              </a:p>
              <a:p>
                <a:endParaRPr lang="en-US" dirty="0"/>
              </a:p>
              <a:p>
                <a:pPr lvl="1"/>
                <a:endParaRPr lang="en-US" dirty="0"/>
              </a:p>
            </p:txBody>
          </p:sp>
        </mc:Choice>
        <mc:Fallback>
          <p:sp>
            <p:nvSpPr>
              <p:cNvPr id="3" name="Content Placeholder 2">
                <a:extLst>
                  <a:ext uri="{FF2B5EF4-FFF2-40B4-BE49-F238E27FC236}">
                    <a16:creationId xmlns:a16="http://schemas.microsoft.com/office/drawing/2014/main" id="{498644BA-8A3E-4AFF-860D-9612D4FC7DAC}"/>
                  </a:ext>
                </a:extLst>
              </p:cNvPr>
              <p:cNvSpPr>
                <a:spLocks noGrp="1" noRot="1" noChangeAspect="1" noMove="1" noResize="1" noEditPoints="1" noAdjustHandles="1" noChangeArrowheads="1" noChangeShapeType="1" noTextEdit="1"/>
              </p:cNvSpPr>
              <p:nvPr>
                <p:ph idx="1"/>
              </p:nvPr>
            </p:nvSpPr>
            <p:spPr>
              <a:xfrm>
                <a:off x="720648" y="1429233"/>
                <a:ext cx="10058400" cy="5068995"/>
              </a:xfrm>
              <a:blipFill>
                <a:blip r:embed="rId3"/>
                <a:stretch>
                  <a:fillRect l="-606" t="-1082" r="-103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BD83F9A-4922-48FB-B6E8-EBE3866A502D}"/>
              </a:ext>
            </a:extLst>
          </p:cNvPr>
          <p:cNvSpPr>
            <a:spLocks noGrp="1"/>
          </p:cNvSpPr>
          <p:nvPr>
            <p:ph type="sldNum" sz="quarter" idx="12"/>
          </p:nvPr>
        </p:nvSpPr>
        <p:spPr/>
        <p:txBody>
          <a:bodyPr/>
          <a:lstStyle/>
          <a:p>
            <a:fld id="{6113E31D-E2AB-40D1-8B51-AFA5AFEF393A}" type="slidenum">
              <a:rPr lang="en-US" smtClean="0"/>
              <a:t>7</a:t>
            </a:fld>
            <a:endParaRPr lang="en-US" dirty="0"/>
          </a:p>
        </p:txBody>
      </p:sp>
    </p:spTree>
    <p:extLst>
      <p:ext uri="{BB962C8B-B14F-4D97-AF65-F5344CB8AC3E}">
        <p14:creationId xmlns:p14="http://schemas.microsoft.com/office/powerpoint/2010/main" val="2301340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(1)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068995"/>
              </a:xfrm>
            </p:spPr>
            <p:txBody>
              <a:bodyPr>
                <a:normAutofit/>
              </a:bodyPr>
              <a:lstStyle/>
              <a:p>
                <a:r>
                  <a:rPr lang="en-US" b="1" dirty="0"/>
                  <a:t>Goal 1: Given a distribution of inputs </a:t>
                </a:r>
                <a14:m>
                  <m:oMath xmlns:m="http://schemas.openxmlformats.org/officeDocument/2006/math">
                    <m:r>
                      <a:rPr lang="en-US" b="1" i="1" smtClean="0">
                        <a:latin typeface="Cambria Math" panose="02040503050406030204" pitchFamily="18" charset="0"/>
                      </a:rPr>
                      <m:t>𝑿</m:t>
                    </m:r>
                  </m:oMath>
                </a14:m>
                <a:r>
                  <a:rPr lang="en-US" b="1" dirty="0"/>
                  <a:t>, describe the distribution of outcomes </a:t>
                </a:r>
                <a14:m>
                  <m:oMath xmlns:m="http://schemas.openxmlformats.org/officeDocument/2006/math">
                    <m:r>
                      <a:rPr lang="en-US" b="1" i="1" smtClean="0">
                        <a:latin typeface="Cambria Math" panose="02040503050406030204" pitchFamily="18" charset="0"/>
                      </a:rPr>
                      <m:t>𝒀</m:t>
                    </m:r>
                  </m:oMath>
                </a14:m>
                <a:endParaRPr lang="en-US" b="1" dirty="0"/>
              </a:p>
              <a:p>
                <a:r>
                  <a:rPr lang="en-US" dirty="0"/>
                  <a:t>Common approach: Obtain a function </a:t>
                </a:r>
                <a14:m>
                  <m:oMath xmlns:m="http://schemas.openxmlformats.org/officeDocument/2006/math">
                    <m:r>
                      <a:rPr lang="en-US" b="0" i="1" smtClean="0">
                        <a:latin typeface="Cambria Math" panose="02040503050406030204" pitchFamily="18" charset="0"/>
                      </a:rPr>
                      <m:t>𝑓</m:t>
                    </m:r>
                  </m:oMath>
                </a14:m>
                <a:r>
                  <a:rPr lang="en-US" dirty="0"/>
                  <a:t> such that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𝑌</m:t>
                    </m:r>
                  </m:oMath>
                </a14:m>
                <a:endParaRPr lang="en-US" dirty="0"/>
              </a:p>
              <a:p>
                <a:r>
                  <a:rPr lang="en-US" dirty="0"/>
                  <a:t>Since the distribution of </a:t>
                </a:r>
                <a14:m>
                  <m:oMath xmlns:m="http://schemas.openxmlformats.org/officeDocument/2006/math">
                    <m:r>
                      <a:rPr lang="en-US" b="0" i="1" smtClean="0">
                        <a:latin typeface="Cambria Math" panose="02040503050406030204" pitchFamily="18" charset="0"/>
                      </a:rPr>
                      <m:t>𝑌</m:t>
                    </m:r>
                  </m:oMath>
                </a14:m>
                <a:r>
                  <a:rPr lang="en-US" dirty="0"/>
                  <a:t> is the sole focus, </a:t>
                </a:r>
                <a14:m>
                  <m:oMath xmlns:m="http://schemas.openxmlformats.org/officeDocument/2006/math">
                    <m:r>
                      <a:rPr lang="en-US" b="0" i="1" smtClean="0">
                        <a:latin typeface="Cambria Math" panose="02040503050406030204" pitchFamily="18" charset="0"/>
                      </a:rPr>
                      <m:t>𝑓</m:t>
                    </m:r>
                  </m:oMath>
                </a14:m>
                <a:r>
                  <a:rPr lang="en-US" dirty="0"/>
                  <a:t> need not describe any relationship that may exist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r>
                  <a:rPr lang="en-US" dirty="0"/>
                  <a:t>Polynomial chaos expansions are frequently employed in this application</a:t>
                </a:r>
              </a:p>
              <a:p>
                <a:pPr lvl="1"/>
                <a14:m>
                  <m:oMath xmlns:m="http://schemas.openxmlformats.org/officeDocument/2006/math">
                    <m:r>
                      <a:rPr lang="en-US" b="0" i="1" smtClean="0">
                        <a:latin typeface="Cambria Math" panose="02040503050406030204" pitchFamily="18" charset="0"/>
                      </a:rPr>
                      <m:t>𝑓</m:t>
                    </m:r>
                  </m:oMath>
                </a14:m>
                <a:r>
                  <a:rPr lang="en-US" dirty="0"/>
                  <a:t> takes the form of an </a:t>
                </a:r>
                <a14:m>
                  <m:oMath xmlns:m="http://schemas.openxmlformats.org/officeDocument/2006/math">
                    <m:r>
                      <a:rPr lang="en-US" b="0" i="1" smtClean="0">
                        <a:latin typeface="Cambria Math" panose="02040503050406030204" pitchFamily="18" charset="0"/>
                      </a:rPr>
                      <m:t>𝑛</m:t>
                    </m:r>
                  </m:oMath>
                </a14:m>
                <a:r>
                  <a:rPr lang="en-US" dirty="0" err="1"/>
                  <a:t>th</a:t>
                </a:r>
                <a:r>
                  <a:rPr lang="en-US" dirty="0"/>
                  <a:t> order polynomial</a:t>
                </a:r>
              </a:p>
              <a:p>
                <a:pPr lvl="1"/>
                <a:r>
                  <a:rPr lang="en-US" dirty="0"/>
                  <a:t>New observations of </a:t>
                </a:r>
                <a14:m>
                  <m:oMath xmlns:m="http://schemas.openxmlformats.org/officeDocument/2006/math">
                    <m:r>
                      <a:rPr lang="en-US" b="0" i="1" smtClean="0">
                        <a:latin typeface="Cambria Math" panose="02040503050406030204" pitchFamily="18" charset="0"/>
                      </a:rPr>
                      <m:t>𝑋</m:t>
                    </m:r>
                  </m:oMath>
                </a14:m>
                <a:r>
                  <a:rPr lang="en-US" dirty="0"/>
                  <a:t> can be generated in a way that minimizes expected distance between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pPr lvl="1"/>
                <a:r>
                  <a:rPr lang="en-US" dirty="0"/>
                  <a:t>Useful as a proxy in Monte Carlo simulations when exact relationship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 is not important</a:t>
                </a:r>
              </a:p>
            </p:txBody>
          </p:sp>
        </mc:Choice>
        <mc:Fallback>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068995"/>
              </a:xfrm>
              <a:blipFill>
                <a:blip r:embed="rId3"/>
                <a:stretch>
                  <a:fillRect l="-1159" t="-1082" r="-370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8</a:t>
            </a:fld>
            <a:endParaRPr lang="en-US" dirty="0"/>
          </a:p>
        </p:txBody>
      </p:sp>
      <p:pic>
        <p:nvPicPr>
          <p:cNvPr id="5" name="Picture 4">
            <a:extLst>
              <a:ext uri="{FF2B5EF4-FFF2-40B4-BE49-F238E27FC236}">
                <a16:creationId xmlns:a16="http://schemas.microsoft.com/office/drawing/2014/main" id="{ABA15F51-F786-4B58-8B77-8390E66336F5}"/>
              </a:ext>
            </a:extLst>
          </p:cNvPr>
          <p:cNvPicPr>
            <a:picLocks noChangeAspect="1"/>
          </p:cNvPicPr>
          <p:nvPr/>
        </p:nvPicPr>
        <p:blipFill>
          <a:blip r:embed="rId4"/>
          <a:srcRect/>
          <a:stretch/>
        </p:blipFill>
        <p:spPr>
          <a:xfrm>
            <a:off x="5984941" y="929997"/>
            <a:ext cx="5486411" cy="5486411"/>
          </a:xfrm>
          <a:prstGeom prst="rect">
            <a:avLst/>
          </a:prstGeom>
        </p:spPr>
      </p:pic>
    </p:spTree>
    <p:extLst>
      <p:ext uri="{BB962C8B-B14F-4D97-AF65-F5344CB8AC3E}">
        <p14:creationId xmlns:p14="http://schemas.microsoft.com/office/powerpoint/2010/main" val="36088242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(1) </a:t>
            </a:r>
          </a:p>
        </p:txBody>
      </p:sp>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9</a:t>
            </a:fld>
            <a:endParaRPr lang="en-US" dirty="0"/>
          </a:p>
        </p:txBody>
      </p:sp>
      <p:pic>
        <p:nvPicPr>
          <p:cNvPr id="5" name="Picture 4">
            <a:extLst>
              <a:ext uri="{FF2B5EF4-FFF2-40B4-BE49-F238E27FC236}">
                <a16:creationId xmlns:a16="http://schemas.microsoft.com/office/drawing/2014/main" id="{ABA15F51-F786-4B58-8B77-8390E66336F5}"/>
              </a:ext>
            </a:extLst>
          </p:cNvPr>
          <p:cNvPicPr>
            <a:picLocks noChangeAspect="1"/>
          </p:cNvPicPr>
          <p:nvPr/>
        </p:nvPicPr>
        <p:blipFill>
          <a:blip r:embed="rId3"/>
          <a:stretch>
            <a:fillRect/>
          </a:stretch>
        </p:blipFill>
        <p:spPr>
          <a:xfrm>
            <a:off x="5984941" y="929997"/>
            <a:ext cx="5486411" cy="5486411"/>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1B3180C1-538C-4BF0-BE12-14CB9A996146}"/>
                  </a:ext>
                </a:extLst>
              </p:cNvPr>
              <p:cNvSpPr txBox="1"/>
              <p:nvPr/>
            </p:nvSpPr>
            <p:spPr>
              <a:xfrm>
                <a:off x="6587543" y="1315556"/>
                <a:ext cx="73404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oMath>
                  </m:oMathPara>
                </a14:m>
                <a:endParaRPr lang="en-US" dirty="0"/>
              </a:p>
            </p:txBody>
          </p:sp>
        </mc:Choice>
        <mc:Fallback>
          <p:sp>
            <p:nvSpPr>
              <p:cNvPr id="6" name="TextBox 5">
                <a:extLst>
                  <a:ext uri="{FF2B5EF4-FFF2-40B4-BE49-F238E27FC236}">
                    <a16:creationId xmlns:a16="http://schemas.microsoft.com/office/drawing/2014/main" id="{1B3180C1-538C-4BF0-BE12-14CB9A996146}"/>
                  </a:ext>
                </a:extLst>
              </p:cNvPr>
              <p:cNvSpPr txBox="1">
                <a:spLocks noRot="1" noChangeAspect="1" noMove="1" noResize="1" noEditPoints="1" noAdjustHandles="1" noChangeArrowheads="1" noChangeShapeType="1" noTextEdit="1"/>
              </p:cNvSpPr>
              <p:nvPr/>
            </p:nvSpPr>
            <p:spPr>
              <a:xfrm>
                <a:off x="6587543" y="1315556"/>
                <a:ext cx="734047" cy="369332"/>
              </a:xfrm>
              <a:prstGeom prst="rect">
                <a:avLst/>
              </a:prstGeom>
              <a:blipFill>
                <a:blip r:embed="rId4"/>
                <a:stretch>
                  <a:fillRect b="-15000"/>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681A45B6-2714-442D-B2DB-8D0E7B8F3DC7}"/>
              </a:ext>
            </a:extLst>
          </p:cNvPr>
          <p:cNvCxnSpPr>
            <a:cxnSpLocks/>
          </p:cNvCxnSpPr>
          <p:nvPr/>
        </p:nvCxnSpPr>
        <p:spPr>
          <a:xfrm flipV="1">
            <a:off x="7321590" y="3522373"/>
            <a:ext cx="0" cy="150682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2" name="Straight Arrow Connector 11">
            <a:extLst>
              <a:ext uri="{FF2B5EF4-FFF2-40B4-BE49-F238E27FC236}">
                <a16:creationId xmlns:a16="http://schemas.microsoft.com/office/drawing/2014/main" id="{7BC2D6A8-8670-4D14-8C4F-5A9F832A5F51}"/>
              </a:ext>
            </a:extLst>
          </p:cNvPr>
          <p:cNvCxnSpPr>
            <a:cxnSpLocks/>
          </p:cNvCxnSpPr>
          <p:nvPr/>
        </p:nvCxnSpPr>
        <p:spPr>
          <a:xfrm>
            <a:off x="7321590" y="3522373"/>
            <a:ext cx="4004049"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23" name="Content Placeholder 2">
                <a:extLst>
                  <a:ext uri="{FF2B5EF4-FFF2-40B4-BE49-F238E27FC236}">
                    <a16:creationId xmlns:a16="http://schemas.microsoft.com/office/drawing/2014/main" id="{B9635618-D459-4437-A7A4-0967482E6511}"/>
                  </a:ext>
                </a:extLst>
              </p:cNvPr>
              <p:cNvSpPr>
                <a:spLocks noGrp="1"/>
              </p:cNvSpPr>
              <p:nvPr>
                <p:ph idx="1"/>
              </p:nvPr>
            </p:nvSpPr>
            <p:spPr>
              <a:xfrm>
                <a:off x="720648" y="1429233"/>
                <a:ext cx="5261589" cy="5068995"/>
              </a:xfrm>
            </p:spPr>
            <p:txBody>
              <a:bodyPr>
                <a:normAutofit/>
              </a:bodyPr>
              <a:lstStyle/>
              <a:p>
                <a:r>
                  <a:rPr lang="en-US" b="1" dirty="0"/>
                  <a:t>Goal 1: Given a distribution of inputs </a:t>
                </a:r>
                <a14:m>
                  <m:oMath xmlns:m="http://schemas.openxmlformats.org/officeDocument/2006/math">
                    <m:r>
                      <a:rPr lang="en-US" b="1" i="1" smtClean="0">
                        <a:latin typeface="Cambria Math" panose="02040503050406030204" pitchFamily="18" charset="0"/>
                      </a:rPr>
                      <m:t>𝑿</m:t>
                    </m:r>
                  </m:oMath>
                </a14:m>
                <a:r>
                  <a:rPr lang="en-US" b="1" dirty="0"/>
                  <a:t>, describe the distribution of outcomes </a:t>
                </a:r>
                <a14:m>
                  <m:oMath xmlns:m="http://schemas.openxmlformats.org/officeDocument/2006/math">
                    <m:r>
                      <a:rPr lang="en-US" b="1" i="1" smtClean="0">
                        <a:latin typeface="Cambria Math" panose="02040503050406030204" pitchFamily="18" charset="0"/>
                      </a:rPr>
                      <m:t>𝒀</m:t>
                    </m:r>
                  </m:oMath>
                </a14:m>
                <a:endParaRPr lang="en-US" b="1" dirty="0"/>
              </a:p>
              <a:p>
                <a:r>
                  <a:rPr lang="en-US" dirty="0"/>
                  <a:t>Common approach: Obtain a function </a:t>
                </a:r>
                <a14:m>
                  <m:oMath xmlns:m="http://schemas.openxmlformats.org/officeDocument/2006/math">
                    <m:r>
                      <a:rPr lang="en-US" b="0" i="1" smtClean="0">
                        <a:latin typeface="Cambria Math" panose="02040503050406030204" pitchFamily="18" charset="0"/>
                      </a:rPr>
                      <m:t>𝑓</m:t>
                    </m:r>
                  </m:oMath>
                </a14:m>
                <a:r>
                  <a:rPr lang="en-US" dirty="0"/>
                  <a:t> such that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𝑌</m:t>
                    </m:r>
                  </m:oMath>
                </a14:m>
                <a:endParaRPr lang="en-US" dirty="0"/>
              </a:p>
              <a:p>
                <a:r>
                  <a:rPr lang="en-US" dirty="0"/>
                  <a:t>Since the distribution of </a:t>
                </a:r>
                <a14:m>
                  <m:oMath xmlns:m="http://schemas.openxmlformats.org/officeDocument/2006/math">
                    <m:r>
                      <a:rPr lang="en-US" b="0" i="1" smtClean="0">
                        <a:latin typeface="Cambria Math" panose="02040503050406030204" pitchFamily="18" charset="0"/>
                      </a:rPr>
                      <m:t>𝑌</m:t>
                    </m:r>
                  </m:oMath>
                </a14:m>
                <a:r>
                  <a:rPr lang="en-US" dirty="0"/>
                  <a:t> is the sole focus, </a:t>
                </a:r>
                <a14:m>
                  <m:oMath xmlns:m="http://schemas.openxmlformats.org/officeDocument/2006/math">
                    <m:r>
                      <a:rPr lang="en-US" b="0" i="1" smtClean="0">
                        <a:latin typeface="Cambria Math" panose="02040503050406030204" pitchFamily="18" charset="0"/>
                      </a:rPr>
                      <m:t>𝑓</m:t>
                    </m:r>
                  </m:oMath>
                </a14:m>
                <a:r>
                  <a:rPr lang="en-US" dirty="0"/>
                  <a:t> need not describe any relationship that may exist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r>
                  <a:rPr lang="en-US" dirty="0"/>
                  <a:t>Polynomial chaos expansions are frequently employed in this application</a:t>
                </a:r>
              </a:p>
              <a:p>
                <a:pPr lvl="1"/>
                <a14:m>
                  <m:oMath xmlns:m="http://schemas.openxmlformats.org/officeDocument/2006/math">
                    <m:r>
                      <a:rPr lang="en-US" b="0" i="1" smtClean="0">
                        <a:latin typeface="Cambria Math" panose="02040503050406030204" pitchFamily="18" charset="0"/>
                      </a:rPr>
                      <m:t>𝑓</m:t>
                    </m:r>
                  </m:oMath>
                </a14:m>
                <a:r>
                  <a:rPr lang="en-US" dirty="0"/>
                  <a:t> takes the form of an </a:t>
                </a:r>
                <a14:m>
                  <m:oMath xmlns:m="http://schemas.openxmlformats.org/officeDocument/2006/math">
                    <m:r>
                      <a:rPr lang="en-US" b="0" i="1" smtClean="0">
                        <a:latin typeface="Cambria Math" panose="02040503050406030204" pitchFamily="18" charset="0"/>
                      </a:rPr>
                      <m:t>𝑛</m:t>
                    </m:r>
                  </m:oMath>
                </a14:m>
                <a:r>
                  <a:rPr lang="en-US" dirty="0" err="1"/>
                  <a:t>th</a:t>
                </a:r>
                <a:r>
                  <a:rPr lang="en-US" dirty="0"/>
                  <a:t> order polynomial</a:t>
                </a:r>
              </a:p>
              <a:p>
                <a:pPr lvl="1"/>
                <a:r>
                  <a:rPr lang="en-US" dirty="0"/>
                  <a:t>New observations of </a:t>
                </a:r>
                <a14:m>
                  <m:oMath xmlns:m="http://schemas.openxmlformats.org/officeDocument/2006/math">
                    <m:r>
                      <a:rPr lang="en-US" b="0" i="1" smtClean="0">
                        <a:latin typeface="Cambria Math" panose="02040503050406030204" pitchFamily="18" charset="0"/>
                      </a:rPr>
                      <m:t>𝑋</m:t>
                    </m:r>
                  </m:oMath>
                </a14:m>
                <a:r>
                  <a:rPr lang="en-US" dirty="0"/>
                  <a:t> can be generated in a way that minimizes expected distance between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pPr lvl="1"/>
                <a:r>
                  <a:rPr lang="en-US" dirty="0"/>
                  <a:t>Useful as a proxy in Monte Carlo simulations when exact relationship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 </a:t>
                </a:r>
                <a:r>
                  <a:rPr lang="en-US" b="1" dirty="0"/>
                  <a:t>is</a:t>
                </a:r>
                <a:r>
                  <a:rPr lang="en-US" dirty="0"/>
                  <a:t> </a:t>
                </a:r>
                <a:r>
                  <a:rPr lang="en-US" b="1" dirty="0"/>
                  <a:t>not</a:t>
                </a:r>
                <a:r>
                  <a:rPr lang="en-US" dirty="0"/>
                  <a:t> </a:t>
                </a:r>
                <a:r>
                  <a:rPr lang="en-US" b="1" dirty="0"/>
                  <a:t>important</a:t>
                </a:r>
              </a:p>
            </p:txBody>
          </p:sp>
        </mc:Choice>
        <mc:Fallback>
          <p:sp>
            <p:nvSpPr>
              <p:cNvPr id="23" name="Content Placeholder 2">
                <a:extLst>
                  <a:ext uri="{FF2B5EF4-FFF2-40B4-BE49-F238E27FC236}">
                    <a16:creationId xmlns:a16="http://schemas.microsoft.com/office/drawing/2014/main" id="{B9635618-D459-4437-A7A4-0967482E6511}"/>
                  </a:ext>
                </a:extLst>
              </p:cNvPr>
              <p:cNvSpPr>
                <a:spLocks noGrp="1" noRot="1" noChangeAspect="1" noMove="1" noResize="1" noEditPoints="1" noAdjustHandles="1" noChangeArrowheads="1" noChangeShapeType="1" noTextEdit="1"/>
              </p:cNvSpPr>
              <p:nvPr>
                <p:ph idx="1"/>
              </p:nvPr>
            </p:nvSpPr>
            <p:spPr>
              <a:xfrm>
                <a:off x="720648" y="1429233"/>
                <a:ext cx="5261589" cy="5068995"/>
              </a:xfrm>
              <a:blipFill>
                <a:blip r:embed="rId5"/>
                <a:stretch>
                  <a:fillRect l="-1159" t="-1082" r="-3708"/>
                </a:stretch>
              </a:blipFill>
            </p:spPr>
            <p:txBody>
              <a:bodyPr/>
              <a:lstStyle/>
              <a:p>
                <a:r>
                  <a:rPr lang="en-US">
                    <a:noFill/>
                  </a:rPr>
                  <a:t> </a:t>
                </a:r>
              </a:p>
            </p:txBody>
          </p:sp>
        </mc:Fallback>
      </mc:AlternateContent>
    </p:spTree>
    <p:extLst>
      <p:ext uri="{BB962C8B-B14F-4D97-AF65-F5344CB8AC3E}">
        <p14:creationId xmlns:p14="http://schemas.microsoft.com/office/powerpoint/2010/main" val="808515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White Background)">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10672</TotalTime>
  <Words>4018</Words>
  <Application>Microsoft Office PowerPoint</Application>
  <PresentationFormat>Widescreen</PresentationFormat>
  <Paragraphs>279</Paragraphs>
  <Slides>24</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Calibri</vt:lpstr>
      <vt:lpstr>Cambria Math</vt:lpstr>
      <vt:lpstr>Garamond</vt:lpstr>
      <vt:lpstr>Gill Sans MT</vt:lpstr>
      <vt:lpstr>Trebuchet MS</vt:lpstr>
      <vt:lpstr>Sandia Theme (White Background)</vt:lpstr>
      <vt:lpstr>Uncertainty Quantification for Cyber-Physical PWR Experiments</vt:lpstr>
      <vt:lpstr>Introduction</vt:lpstr>
      <vt:lpstr>Agenda</vt:lpstr>
      <vt:lpstr>Background</vt:lpstr>
      <vt:lpstr>Proof of Concept System: Pressurized Water Reactor (PWR)</vt:lpstr>
      <vt:lpstr>Research Problem</vt:lpstr>
      <vt:lpstr>UQ vs. Statistics</vt:lpstr>
      <vt:lpstr>UQ Applications (1) </vt:lpstr>
      <vt:lpstr>UQ Applications (1) </vt:lpstr>
      <vt:lpstr>UQ Applications (2) </vt:lpstr>
      <vt:lpstr>UQ Applications (3) </vt:lpstr>
      <vt:lpstr>Gaussian Processes</vt:lpstr>
      <vt:lpstr>Gaussian Processes vs. Kernel Smoothers</vt:lpstr>
      <vt:lpstr>Emulation and Cyber Experiments</vt:lpstr>
      <vt:lpstr>Uncertainty Quantification With Surrogate Functions</vt:lpstr>
      <vt:lpstr>Gaussian Processes</vt:lpstr>
      <vt:lpstr>Gaussian Process Fits</vt:lpstr>
      <vt:lpstr>System and Emulation Description</vt:lpstr>
      <vt:lpstr>Disruption, Quantities of Interest, and Sampling Procedure</vt:lpstr>
      <vt:lpstr>Conditional Probability Estimates</vt:lpstr>
      <vt:lpstr>Overall Probability Estimates</vt:lpstr>
      <vt:lpstr>Extensions</vt:lpstr>
      <vt:lpstr>Acknowledgements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McKenzie, Taylor</cp:lastModifiedBy>
  <cp:revision>194</cp:revision>
  <dcterms:created xsi:type="dcterms:W3CDTF">2017-10-14T01:15:26Z</dcterms:created>
  <dcterms:modified xsi:type="dcterms:W3CDTF">2022-12-19T23:20:42Z</dcterms:modified>
</cp:coreProperties>
</file>